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7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0"/>
  </p:notesMasterIdLst>
  <p:sldIdLst>
    <p:sldId id="335" r:id="rId2"/>
    <p:sldId id="259" r:id="rId3"/>
    <p:sldId id="372" r:id="rId4"/>
    <p:sldId id="352" r:id="rId5"/>
    <p:sldId id="353" r:id="rId6"/>
    <p:sldId id="354" r:id="rId7"/>
    <p:sldId id="355" r:id="rId8"/>
    <p:sldId id="356" r:id="rId9"/>
    <p:sldId id="339" r:id="rId10"/>
    <p:sldId id="340" r:id="rId11"/>
    <p:sldId id="341" r:id="rId12"/>
    <p:sldId id="342" r:id="rId13"/>
    <p:sldId id="343" r:id="rId14"/>
    <p:sldId id="344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11" clrIdx="0"/>
  <p:cmAuthor id="1" name="McLaughlin" initials="CM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B6D5AB"/>
    <a:srgbClr val="EA0000"/>
    <a:srgbClr val="77933C"/>
    <a:srgbClr val="FF3300"/>
    <a:srgbClr val="FF0000"/>
    <a:srgbClr val="CC0000"/>
    <a:srgbClr val="73BEF1"/>
    <a:srgbClr val="1376B9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48" autoAdjust="0"/>
    <p:restoredTop sz="94686" autoAdjust="0"/>
  </p:normalViewPr>
  <p:slideViewPr>
    <p:cSldViewPr>
      <p:cViewPr varScale="1">
        <p:scale>
          <a:sx n="74" d="100"/>
          <a:sy n="74" d="100"/>
        </p:scale>
        <p:origin x="61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2/7/2016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/>
              <a:t> 	</a:t>
            </a:r>
            <a:r>
              <a:rPr lang="en-US" sz="2400" dirty="0" smtClean="0"/>
              <a:t>Explain the relationship between the accounts receivable ledger and its controlling account.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	Record sales on account using a sales journal.</a:t>
            </a:r>
          </a:p>
          <a:p>
            <a:pPr marL="685800" indent="-685800">
              <a:spcAft>
                <a:spcPts val="1200"/>
              </a:spcAft>
            </a:pPr>
            <a:endParaRPr lang="en-US" sz="2400" b="1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0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2.	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What is the relationship between the accounts receivable ledger and its controlling account?</a:t>
            </a:r>
            <a:endParaRPr lang="en-US" sz="2800" dirty="0" smtClean="0">
              <a:latin typeface="+mn-lt"/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The total of the accounts in the accounts receivable subsidiary ledger equals the balance in the controlling account, </a:t>
            </a:r>
            <a:r>
              <a:rPr lang="en-US" sz="3200" dirty="0" smtClean="0">
                <a:ea typeface="Calibri"/>
                <a:cs typeface="MyriadPro-Regular"/>
              </a:rPr>
              <a:t>Accounts Receivable</a:t>
            </a:r>
            <a:r>
              <a:rPr lang="en-US" sz="3200" dirty="0" smtClean="0">
                <a:ea typeface="Times New Roman"/>
                <a:cs typeface="Times-Roman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3.	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What column on a general ledger form is not on an accounts receivable ledger form?</a:t>
            </a:r>
            <a:endParaRPr lang="en-US" sz="2800" dirty="0" smtClean="0">
              <a:latin typeface="+mn-lt"/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Credit Balance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4.	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What is the title of the general ledger account used to summarize the total amount due from all charge customers?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MyriadPro-Regular"/>
              </a:rPr>
              <a:t>Accounts Receivable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5.	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How are sales tax rates usually stated?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As a percent of sales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6.	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Why is sales tax collected considered a liability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The amount of sales tax collected is a business liability until paid to the government.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10-1</a:t>
            </a:r>
            <a:br>
              <a:rPr lang="en-US" dirty="0" smtClean="0"/>
            </a:br>
            <a:r>
              <a:rPr lang="en-US" dirty="0" smtClean="0"/>
              <a:t>On You Own 10-1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10-1 thru 10-4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289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10-1 - 10-4 AR Led work (tab)</a:t>
            </a:r>
          </a:p>
          <a:p>
            <a:pPr lvl="2"/>
            <a:r>
              <a:rPr lang="en-US" dirty="0" smtClean="0"/>
              <a:t>10-1 - 10-4 SJ &amp; CR </a:t>
            </a:r>
            <a:r>
              <a:rPr lang="en-US" dirty="0" err="1" smtClean="0"/>
              <a:t>Jrnl</a:t>
            </a:r>
            <a:r>
              <a:rPr lang="en-US" dirty="0" smtClean="0"/>
              <a:t> work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10-1 thru 10-4 </a:t>
            </a:r>
            <a:r>
              <a:rPr lang="en-US" dirty="0" smtClean="0"/>
              <a:t>own </a:t>
            </a:r>
            <a:r>
              <a:rPr lang="en-US" dirty="0" smtClean="0"/>
              <a:t>(Excel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289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10-1 - 10-4 AR Led own (tab)</a:t>
            </a:r>
          </a:p>
          <a:p>
            <a:pPr lvl="2"/>
            <a:r>
              <a:rPr lang="en-US" dirty="0" smtClean="0"/>
              <a:t>10-1 - 10-4 SJ&amp;CR </a:t>
            </a:r>
            <a:r>
              <a:rPr lang="en-US" dirty="0" err="1" smtClean="0"/>
              <a:t>Jrnl</a:t>
            </a:r>
            <a:r>
              <a:rPr lang="en-US" dirty="0" smtClean="0"/>
              <a:t> own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r>
              <a:rPr lang="en-US" sz="2400" b="1" dirty="0" smtClean="0"/>
              <a:t> </a:t>
            </a:r>
            <a:r>
              <a:rPr lang="en-US" sz="2400" dirty="0" smtClean="0"/>
              <a:t>	Post sales on account to an accounts receivable ledger and a general ledger.</a:t>
            </a:r>
          </a:p>
          <a:p>
            <a:pPr marL="685800" indent="-685800">
              <a:spcAft>
                <a:spcPts val="1200"/>
              </a:spcAft>
            </a:pPr>
            <a:endParaRPr lang="en-US" sz="2400" b="1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b="292"/>
          <a:stretch>
            <a:fillRect/>
          </a:stretch>
        </p:blipFill>
        <p:spPr bwMode="auto">
          <a:xfrm>
            <a:off x="0" y="0"/>
            <a:ext cx="9144000" cy="220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pter 10_Page 290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599" y="1447800"/>
            <a:ext cx="6656962" cy="155143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3352800" y="1703295"/>
            <a:ext cx="2895600" cy="3048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Posting from a Sales Journal to an Accounts Receivable Ledger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Chapter 10_Page 290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00400"/>
            <a:ext cx="5934456" cy="1344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472952" y="4572000"/>
            <a:ext cx="7756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 smtClean="0"/>
              <a:t>Write the date in the Date </a:t>
            </a:r>
            <a:r>
              <a:rPr lang="en-US" dirty="0" smtClean="0">
                <a:solidFill>
                  <a:srgbClr val="000000"/>
                </a:solidFill>
              </a:rPr>
              <a:t>column of the vendor account.</a:t>
            </a:r>
            <a:endParaRPr lang="en-US" dirty="0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472952" y="5491491"/>
            <a:ext cx="82900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dirty="0" smtClean="0">
                <a:solidFill>
                  <a:srgbClr val="000000"/>
                </a:solidFill>
              </a:rPr>
              <a:t>Add the amount in the Debit column to the previous balance in the Debit Balance column and write the new account balance in the Debit Balance column.</a:t>
            </a:r>
            <a:endParaRPr lang="en-US" dirty="0"/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72952" y="4878497"/>
            <a:ext cx="7756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 smtClean="0"/>
              <a:t>Write </a:t>
            </a:r>
            <a:r>
              <a:rPr lang="en-US" dirty="0" smtClean="0">
                <a:solidFill>
                  <a:srgbClr val="000000"/>
                </a:solidFill>
              </a:rPr>
              <a:t>the sales journal page number in the Post. Ref. column of the account.</a:t>
            </a:r>
            <a:endParaRPr lang="en-US" dirty="0"/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472952" y="5184994"/>
            <a:ext cx="8290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 smtClean="0"/>
              <a:t>Write </a:t>
            </a:r>
            <a:r>
              <a:rPr lang="en-US" dirty="0" smtClean="0">
                <a:solidFill>
                  <a:srgbClr val="000000"/>
                </a:solidFill>
              </a:rPr>
              <a:t>the debit amount in the Debit column of the customer account.</a:t>
            </a:r>
            <a:endParaRPr lang="en-US" dirty="0"/>
          </a:p>
        </p:txBody>
      </p:sp>
      <p:grpSp>
        <p:nvGrpSpPr>
          <p:cNvPr id="5" name="Group 41"/>
          <p:cNvGrpSpPr/>
          <p:nvPr/>
        </p:nvGrpSpPr>
        <p:grpSpPr>
          <a:xfrm>
            <a:off x="4419600" y="2438400"/>
            <a:ext cx="1600200" cy="990600"/>
            <a:chOff x="3505200" y="2743200"/>
            <a:chExt cx="1600200" cy="990600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3505200" y="2743200"/>
              <a:ext cx="1600200" cy="9906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511040" y="333039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grpSp>
        <p:nvGrpSpPr>
          <p:cNvPr id="9" name="Group 40"/>
          <p:cNvGrpSpPr/>
          <p:nvPr/>
        </p:nvGrpSpPr>
        <p:grpSpPr>
          <a:xfrm>
            <a:off x="4556760" y="4139005"/>
            <a:ext cx="1005840" cy="365760"/>
            <a:chOff x="4191000" y="4114800"/>
            <a:chExt cx="1005840" cy="365760"/>
          </a:xfrm>
        </p:grpSpPr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191000" y="4297680"/>
              <a:ext cx="100584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495800" y="4114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</p:grpSp>
      <p:grpSp>
        <p:nvGrpSpPr>
          <p:cNvPr id="16" name="Group 39"/>
          <p:cNvGrpSpPr/>
          <p:nvPr/>
        </p:nvGrpSpPr>
        <p:grpSpPr>
          <a:xfrm>
            <a:off x="4114800" y="2514600"/>
            <a:ext cx="838200" cy="1737360"/>
            <a:chOff x="3810000" y="2819400"/>
            <a:chExt cx="838200" cy="1676400"/>
          </a:xfrm>
        </p:grpSpPr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V="1">
              <a:off x="3810000" y="2819400"/>
              <a:ext cx="838200" cy="16764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4114800" y="332590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19" name="Group 24"/>
          <p:cNvGrpSpPr/>
          <p:nvPr/>
        </p:nvGrpSpPr>
        <p:grpSpPr>
          <a:xfrm>
            <a:off x="1117900" y="2438400"/>
            <a:ext cx="365760" cy="1828800"/>
            <a:chOff x="1072180" y="2667000"/>
            <a:chExt cx="365760" cy="18288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1249680" y="2667000"/>
              <a:ext cx="0" cy="1828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072180" y="29870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</p:grp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72952" y="6074985"/>
            <a:ext cx="10576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/>
              <a:t>Write </a:t>
            </a:r>
            <a:r>
              <a:rPr lang="en-US" dirty="0" smtClean="0">
                <a:solidFill>
                  <a:srgbClr val="000000"/>
                </a:solidFill>
              </a:rPr>
              <a:t>the customer number in the Post. Ref. column of the sales journal.</a:t>
            </a:r>
            <a:endParaRPr lang="en-US" dirty="0"/>
          </a:p>
        </p:txBody>
      </p:sp>
      <p:grpSp>
        <p:nvGrpSpPr>
          <p:cNvPr id="22" name="Group 39"/>
          <p:cNvGrpSpPr/>
          <p:nvPr/>
        </p:nvGrpSpPr>
        <p:grpSpPr>
          <a:xfrm>
            <a:off x="3160060" y="1844040"/>
            <a:ext cx="365760" cy="2423160"/>
            <a:chOff x="5369860" y="2072640"/>
            <a:chExt cx="365760" cy="2423160"/>
          </a:xfrm>
        </p:grpSpPr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5562600" y="2286000"/>
              <a:ext cx="0" cy="22098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>
              <a:off x="5369860" y="20726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4" grpId="0" autoUpdateAnimBg="0"/>
      <p:bldP spid="15" grpId="0" autoUpdateAnimBg="0"/>
      <p:bldP spid="2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Totaling, Proving, and Ruling a Sales Journal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Chapter 10_Page 2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600200"/>
            <a:ext cx="6400800" cy="39222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0"/>
          <p:cNvGrpSpPr/>
          <p:nvPr/>
        </p:nvGrpSpPr>
        <p:grpSpPr>
          <a:xfrm>
            <a:off x="3429000" y="4114800"/>
            <a:ext cx="1828800" cy="1676400"/>
            <a:chOff x="1066800" y="1512332"/>
            <a:chExt cx="1828800" cy="167640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219200" y="1512332"/>
              <a:ext cx="1676400" cy="1524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7800" y="28194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Single Rule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838200" y="4267200"/>
            <a:ext cx="1143000" cy="1524000"/>
            <a:chOff x="1066800" y="1905000"/>
            <a:chExt cx="1143000" cy="1524000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1219200" y="1905000"/>
              <a:ext cx="99060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066800" y="3059668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90650" y="3059668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7315200" y="4315968"/>
            <a:ext cx="1828800" cy="1475232"/>
            <a:chOff x="1066800" y="1713500"/>
            <a:chExt cx="1828800" cy="1475232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1246632" y="1713500"/>
              <a:ext cx="0" cy="128016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47800" y="28194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Double Rule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029200" y="4260580"/>
            <a:ext cx="1828800" cy="1530620"/>
            <a:chOff x="-396240" y="1658112"/>
            <a:chExt cx="1828800" cy="153062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1249680" y="1658112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396240" y="28194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Column Totals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" name="Group 30"/>
          <p:cNvGrpSpPr/>
          <p:nvPr/>
        </p:nvGrpSpPr>
        <p:grpSpPr>
          <a:xfrm>
            <a:off x="2057400" y="4251436"/>
            <a:ext cx="1632585" cy="1539764"/>
            <a:chOff x="729615" y="1344168"/>
            <a:chExt cx="1632585" cy="1539764"/>
          </a:xfrm>
        </p:grpSpPr>
        <p:cxnSp>
          <p:nvCxnSpPr>
            <p:cNvPr id="32" name="Straight Arrow Connector 31"/>
            <p:cNvCxnSpPr/>
            <p:nvPr/>
          </p:nvCxnSpPr>
          <p:spPr>
            <a:xfrm flipH="1" flipV="1">
              <a:off x="914400" y="1344168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72961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6800" y="2514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“Totals”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407460" y="1143000"/>
            <a:ext cx="5943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pter 10_Page 292_1.jpg"/>
          <p:cNvPicPr>
            <a:picLocks noChangeAspect="1"/>
          </p:cNvPicPr>
          <p:nvPr/>
        </p:nvPicPr>
        <p:blipFill>
          <a:blip r:embed="rId2" cstate="print"/>
          <a:srcRect t="6250"/>
          <a:stretch>
            <a:fillRect/>
          </a:stretch>
        </p:blipFill>
        <p:spPr>
          <a:xfrm>
            <a:off x="1569607" y="914400"/>
            <a:ext cx="5650763" cy="1303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Posting Totals of a Sales Journal to a General Ledger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Chapter 10_Page 292_2.jpg"/>
          <p:cNvPicPr>
            <a:picLocks noChangeAspect="1"/>
          </p:cNvPicPr>
          <p:nvPr/>
        </p:nvPicPr>
        <p:blipFill>
          <a:blip r:embed="rId3" cstate="print"/>
          <a:srcRect b="13746"/>
          <a:stretch>
            <a:fillRect/>
          </a:stretch>
        </p:blipFill>
        <p:spPr>
          <a:xfrm>
            <a:off x="1569607" y="2668501"/>
            <a:ext cx="5989549" cy="1090190"/>
          </a:xfrm>
          <a:prstGeom prst="rect">
            <a:avLst/>
          </a:prstGeom>
        </p:spPr>
      </p:pic>
      <p:pic>
        <p:nvPicPr>
          <p:cNvPr id="8" name="Picture 7" descr="Chapter 10_Page 292_3.jpg"/>
          <p:cNvPicPr>
            <a:picLocks noChangeAspect="1"/>
          </p:cNvPicPr>
          <p:nvPr/>
        </p:nvPicPr>
        <p:blipFill>
          <a:blip r:embed="rId4" cstate="print"/>
          <a:srcRect b="13699"/>
          <a:stretch>
            <a:fillRect/>
          </a:stretch>
        </p:blipFill>
        <p:spPr>
          <a:xfrm>
            <a:off x="1569607" y="3965932"/>
            <a:ext cx="6011266" cy="1094532"/>
          </a:xfrm>
          <a:prstGeom prst="rect">
            <a:avLst/>
          </a:prstGeom>
        </p:spPr>
      </p:pic>
      <p:pic>
        <p:nvPicPr>
          <p:cNvPr id="9" name="Picture 8" descr="Chapter 10_Page 292_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607" y="5122926"/>
            <a:ext cx="5998235" cy="1259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4114800" y="1912620"/>
            <a:ext cx="1066800" cy="1600200"/>
            <a:chOff x="3886200" y="2911912"/>
            <a:chExt cx="1066800" cy="1600200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724400" y="2911912"/>
              <a:ext cx="152400" cy="1600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4678680" y="3305104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86200" y="3140512"/>
              <a:ext cx="91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Debit or </a:t>
              </a:r>
              <a:br>
                <a:rPr lang="en-US" sz="1600" dirty="0" smtClean="0">
                  <a:solidFill>
                    <a:srgbClr val="0070C0"/>
                  </a:solidFill>
                </a:rPr>
              </a:br>
              <a:r>
                <a:rPr lang="en-US" sz="1600" dirty="0" smtClean="0">
                  <a:solidFill>
                    <a:srgbClr val="0070C0"/>
                  </a:solidFill>
                </a:rPr>
                <a:t>Credit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7"/>
          <p:cNvGrpSpPr/>
          <p:nvPr/>
        </p:nvGrpSpPr>
        <p:grpSpPr>
          <a:xfrm>
            <a:off x="1447800" y="1912620"/>
            <a:ext cx="822960" cy="1600200"/>
            <a:chOff x="1239094" y="2867025"/>
            <a:chExt cx="822960" cy="160020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24894" y="2867025"/>
              <a:ext cx="0" cy="1600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787734" y="3260217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9094" y="3217545"/>
              <a:ext cx="576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Date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4" name="Group 26"/>
          <p:cNvGrpSpPr/>
          <p:nvPr/>
        </p:nvGrpSpPr>
        <p:grpSpPr>
          <a:xfrm>
            <a:off x="4770944" y="3445764"/>
            <a:ext cx="1562800" cy="583692"/>
            <a:chOff x="3323144" y="5486400"/>
            <a:chExt cx="1562800" cy="583692"/>
          </a:xfrm>
        </p:grpSpPr>
        <p:grpSp>
          <p:nvGrpSpPr>
            <p:cNvPr id="18" name="Group 40"/>
            <p:cNvGrpSpPr/>
            <p:nvPr/>
          </p:nvGrpSpPr>
          <p:grpSpPr>
            <a:xfrm>
              <a:off x="3733800" y="5486400"/>
              <a:ext cx="822960" cy="274320"/>
              <a:chOff x="3733800" y="4114800"/>
              <a:chExt cx="822960" cy="274320"/>
            </a:xfrm>
          </p:grpSpPr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3733800" y="4267200"/>
                <a:ext cx="822960" cy="0"/>
              </a:xfrm>
              <a:prstGeom prst="line">
                <a:avLst/>
              </a:prstGeom>
              <a:solidFill>
                <a:srgbClr val="CC0000"/>
              </a:solidFill>
              <a:ln w="38100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3962400" y="411480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323144" y="5731538"/>
              <a:ext cx="156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Account Balance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209800" y="4724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1</a:t>
            </a: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4419600" y="4724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2</a:t>
            </a:r>
          </a:p>
        </p:txBody>
      </p:sp>
      <p:grpSp>
        <p:nvGrpSpPr>
          <p:cNvPr id="22" name="Group 33"/>
          <p:cNvGrpSpPr/>
          <p:nvPr/>
        </p:nvGrpSpPr>
        <p:grpSpPr>
          <a:xfrm>
            <a:off x="5486400" y="2065020"/>
            <a:ext cx="2590800" cy="731520"/>
            <a:chOff x="2514600" y="3083362"/>
            <a:chExt cx="2590800" cy="731520"/>
          </a:xfrm>
        </p:grpSpPr>
        <p:cxnSp>
          <p:nvCxnSpPr>
            <p:cNvPr id="35" name="Straight Arrow Connector 34"/>
            <p:cNvCxnSpPr/>
            <p:nvPr/>
          </p:nvCxnSpPr>
          <p:spPr>
            <a:xfrm flipH="1" flipV="1">
              <a:off x="2514600" y="3083362"/>
              <a:ext cx="164592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3124200" y="3324154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05200" y="328400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Account Number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5943600" y="4724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3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467600" y="4724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4</a:t>
            </a: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7391400" y="40386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5</a:t>
            </a: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2209800" y="60960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1</a:t>
            </a: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4419600" y="60960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2</a:t>
            </a: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5943600" y="60960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3</a:t>
            </a: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7467600" y="60960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4</a:t>
            </a: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7391400" y="51816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5</a:t>
            </a:r>
          </a:p>
        </p:txBody>
      </p:sp>
      <p:grpSp>
        <p:nvGrpSpPr>
          <p:cNvPr id="23" name="Group 57"/>
          <p:cNvGrpSpPr/>
          <p:nvPr/>
        </p:nvGrpSpPr>
        <p:grpSpPr>
          <a:xfrm>
            <a:off x="2819400" y="1043940"/>
            <a:ext cx="3480816" cy="2532888"/>
            <a:chOff x="2819400" y="1188720"/>
            <a:chExt cx="3480816" cy="2532888"/>
          </a:xfrm>
        </p:grpSpPr>
        <p:sp>
          <p:nvSpPr>
            <p:cNvPr id="57" name="Freeform 56"/>
            <p:cNvSpPr/>
            <p:nvPr/>
          </p:nvSpPr>
          <p:spPr>
            <a:xfrm>
              <a:off x="3785616" y="1188720"/>
              <a:ext cx="2514600" cy="2532888"/>
            </a:xfrm>
            <a:custGeom>
              <a:avLst/>
              <a:gdLst>
                <a:gd name="connsiteX0" fmla="*/ 2514600 w 2514600"/>
                <a:gd name="connsiteY0" fmla="*/ 0 h 2532888"/>
                <a:gd name="connsiteX1" fmla="*/ 0 w 2514600"/>
                <a:gd name="connsiteY1" fmla="*/ 1362456 h 2532888"/>
                <a:gd name="connsiteX2" fmla="*/ 374904 w 2514600"/>
                <a:gd name="connsiteY2" fmla="*/ 2532888 h 253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0" h="2532888">
                  <a:moveTo>
                    <a:pt x="2514600" y="0"/>
                  </a:moveTo>
                  <a:lnTo>
                    <a:pt x="0" y="1362456"/>
                  </a:lnTo>
                  <a:lnTo>
                    <a:pt x="374904" y="2532888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8"/>
            <p:cNvGrpSpPr/>
            <p:nvPr/>
          </p:nvGrpSpPr>
          <p:grpSpPr>
            <a:xfrm>
              <a:off x="2819400" y="2286000"/>
              <a:ext cx="1112520" cy="584775"/>
              <a:chOff x="43815" y="3962400"/>
              <a:chExt cx="1112520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3815" y="3962400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</a:rPr>
                  <a:t>Journal  </a:t>
                </a:r>
                <a:br>
                  <a:rPr lang="en-US" sz="1600" dirty="0" smtClean="0">
                    <a:solidFill>
                      <a:srgbClr val="0070C0"/>
                    </a:solidFill>
                  </a:rPr>
                </a:br>
                <a:r>
                  <a:rPr lang="en-US" sz="1600" dirty="0" smtClean="0">
                    <a:solidFill>
                      <a:srgbClr val="0070C0"/>
                    </a:solidFill>
                  </a:rPr>
                  <a:t>Number</a:t>
                </a:r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882015" y="411480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Subsidiary Ledgers and Controlling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amount a business receives from the sale of an item of merchandise is called the </a:t>
            </a:r>
            <a:r>
              <a:rPr lang="en-US" b="1" dirty="0" smtClean="0">
                <a:solidFill>
                  <a:srgbClr val="0070C0"/>
                </a:solidFill>
              </a:rPr>
              <a:t>selling price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amount a business adds to the cost of merchandise to establish the selling price is called </a:t>
            </a:r>
            <a:r>
              <a:rPr lang="en-US" b="1" dirty="0">
                <a:solidFill>
                  <a:srgbClr val="0070C0"/>
                </a:solidFill>
              </a:rPr>
              <a:t>markup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An </a:t>
            </a:r>
            <a:r>
              <a:rPr lang="en-US" b="1" dirty="0">
                <a:solidFill>
                  <a:srgbClr val="0070C0"/>
                </a:solidFill>
              </a:rPr>
              <a:t>accounts receivable ledger </a:t>
            </a:r>
            <a:r>
              <a:rPr lang="en-US" dirty="0" smtClean="0"/>
              <a:t>is a subsidiary ledger containing all accounts for charge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1.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What accounts are impacted, and how, by the posting of the special columns of a sales journal?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457200" indent="-4572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Arial"/>
              </a:rPr>
              <a:t>1.	</a:t>
            </a:r>
            <a:r>
              <a:rPr lang="en-US" sz="3200" dirty="0" smtClean="0">
                <a:ea typeface="Calibri"/>
                <a:cs typeface="MyriadPro-Regular"/>
              </a:rPr>
              <a:t>Accounts Receivable</a:t>
            </a:r>
            <a:r>
              <a:rPr lang="en-US" sz="3200" dirty="0" smtClean="0">
                <a:ea typeface="Times New Roman"/>
                <a:cs typeface="Times New Roman"/>
              </a:rPr>
              <a:t> is debited.</a:t>
            </a:r>
          </a:p>
          <a:p>
            <a:pPr marL="457200" indent="-4572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 New Roman"/>
              </a:rPr>
              <a:t>2.	</a:t>
            </a:r>
            <a:r>
              <a:rPr lang="en-US" sz="3200" dirty="0" smtClean="0">
                <a:ea typeface="Calibri"/>
                <a:cs typeface="MyriadPro-Regular"/>
              </a:rPr>
              <a:t>Sales</a:t>
            </a:r>
            <a:r>
              <a:rPr lang="en-US" sz="3200" dirty="0" smtClean="0">
                <a:ea typeface="Times New Roman"/>
                <a:cs typeface="Times New Roman"/>
              </a:rPr>
              <a:t> is credited.</a:t>
            </a:r>
          </a:p>
          <a:p>
            <a:pPr marL="457200" indent="-457200"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 New Roman"/>
              </a:rPr>
              <a:t>3.	</a:t>
            </a:r>
            <a:r>
              <a:rPr lang="en-US" sz="3200" dirty="0" smtClean="0">
                <a:ea typeface="Calibri"/>
                <a:cs typeface="MyriadPro-Regular"/>
              </a:rPr>
              <a:t>Sales</a:t>
            </a:r>
            <a:r>
              <a:rPr lang="en-US" sz="3200" dirty="0" smtClean="0">
                <a:ea typeface="Times New Roman"/>
                <a:cs typeface="Arial"/>
              </a:rPr>
              <a:t> </a:t>
            </a:r>
            <a:r>
              <a:rPr lang="en-US" sz="3200" dirty="0" smtClean="0">
                <a:ea typeface="Calibri"/>
                <a:cs typeface="MyriadPro-Regular"/>
              </a:rPr>
              <a:t>Tax</a:t>
            </a:r>
            <a:r>
              <a:rPr lang="en-US" sz="3200" dirty="0" smtClean="0">
                <a:ea typeface="Times New Roman"/>
                <a:cs typeface="Arial"/>
              </a:rPr>
              <a:t> </a:t>
            </a:r>
            <a:r>
              <a:rPr lang="en-US" sz="3200" dirty="0" smtClean="0">
                <a:ea typeface="Calibri"/>
                <a:cs typeface="MyriadPro-Regular"/>
              </a:rPr>
              <a:t>Payable</a:t>
            </a:r>
            <a:r>
              <a:rPr lang="en-US" sz="3200" dirty="0" smtClean="0">
                <a:ea typeface="Times New Roman"/>
                <a:cs typeface="Times New Roman"/>
              </a:rPr>
              <a:t> is credited.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2.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List the five steps for posting transactions to accounts receivable ledger 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895600"/>
            <a:ext cx="7315200" cy="3230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ea typeface="Times New Roman"/>
                <a:cs typeface="Times New Roman"/>
              </a:rPr>
              <a:t>1.	Write the date.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ea typeface="Times New Roman"/>
                <a:cs typeface="Times New Roman"/>
              </a:rPr>
              <a:t>2.	Write the sales journal page number in the Post. Ref. column of the ledger account.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ea typeface="Times New Roman"/>
                <a:cs typeface="Times New Roman"/>
              </a:rPr>
              <a:t>3.	Enter the debit and credit amounts.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ea typeface="Times New Roman"/>
                <a:cs typeface="Times New Roman"/>
              </a:rPr>
              <a:t>4.	Calculate and record the new account balance.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>
                <a:ea typeface="Times New Roman"/>
                <a:cs typeface="Times New Roman"/>
              </a:rPr>
              <a:t>5.	Write the customer account number in the Post. Ref. column of the sales journal.</a:t>
            </a:r>
            <a:endParaRPr lang="en-US" sz="2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10-2</a:t>
            </a:r>
            <a:br>
              <a:rPr lang="en-US" dirty="0" smtClean="0"/>
            </a:br>
            <a:r>
              <a:rPr lang="en-US" dirty="0" smtClean="0"/>
              <a:t>On You Own 10-2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10-1 thru 10-4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293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All 3 tabs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10-1 thru 10-4 </a:t>
            </a:r>
            <a:r>
              <a:rPr lang="en-US" dirty="0" smtClean="0"/>
              <a:t>own</a:t>
            </a:r>
            <a:r>
              <a:rPr lang="en-US" dirty="0" smtClean="0"/>
              <a:t> </a:t>
            </a:r>
            <a:r>
              <a:rPr lang="en-US" dirty="0" smtClean="0"/>
              <a:t>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293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All 3 tabs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	Record cash and credit card sales using a cash receipts journal.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	Journalize cash receipts on account using a cash receipts journal.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r="705" b="583"/>
          <a:stretch>
            <a:fillRect/>
          </a:stretch>
        </p:blipFill>
        <p:spPr bwMode="auto">
          <a:xfrm>
            <a:off x="0" y="0"/>
            <a:ext cx="9144000" cy="221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Processing Sales Transactions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sale in which the customer pays for the total amount of the sale at the time of the transaction is called a </a:t>
            </a:r>
            <a:r>
              <a:rPr lang="en-US" sz="2400" b="1" dirty="0" smtClean="0">
                <a:solidFill>
                  <a:srgbClr val="0070C0"/>
                </a:solidFill>
              </a:rPr>
              <a:t>cash sale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Credit card and debit card sales are treated as cash sales because the business receives its cash in a very short time. </a:t>
            </a:r>
          </a:p>
          <a:p>
            <a:r>
              <a:rPr lang="en-US" sz="2400" dirty="0" smtClean="0"/>
              <a:t>A specialized computer used to collect, store, and report all the information about a sales transaction is called a </a:t>
            </a:r>
            <a:r>
              <a:rPr lang="en-US" sz="2400" b="1" dirty="0" smtClean="0">
                <a:solidFill>
                  <a:srgbClr val="0070C0"/>
                </a:solidFill>
              </a:rPr>
              <a:t>point-of-sale (POS) terminal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report that summarizes the cash and credit card sales of a point-of-sale terminal is called a </a:t>
            </a:r>
            <a:r>
              <a:rPr lang="en-US" sz="2400" b="1" dirty="0" smtClean="0">
                <a:solidFill>
                  <a:srgbClr val="0070C0"/>
                </a:solidFill>
              </a:rPr>
              <a:t>terminal summary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Summary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636" t="1542" r="3636" b="1542"/>
          <a:stretch>
            <a:fillRect/>
          </a:stretch>
        </p:blipFill>
        <p:spPr bwMode="auto">
          <a:xfrm>
            <a:off x="4668966" y="188421"/>
            <a:ext cx="2473052" cy="60936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Credit Cards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Sales information for credit card sales is stored in the POS terminals. </a:t>
            </a:r>
          </a:p>
          <a:p>
            <a:r>
              <a:rPr lang="en-US" dirty="0" smtClean="0"/>
              <a:t>A report of credit card sales produced by a point-of-sale terminal is called a </a:t>
            </a:r>
            <a:r>
              <a:rPr lang="en-US" b="1" dirty="0">
                <a:solidFill>
                  <a:srgbClr val="0070C0"/>
                </a:solidFill>
              </a:rPr>
              <a:t>batch report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A batch report can be detailed, showing every credit card sale. </a:t>
            </a:r>
          </a:p>
          <a:p>
            <a:pPr lvl="1"/>
            <a:r>
              <a:rPr lang="en-US" dirty="0" smtClean="0"/>
              <a:t>Or, the batch report can be a summary, showing only the number and total of sales by credit card type.</a:t>
            </a:r>
          </a:p>
          <a:p>
            <a:r>
              <a:rPr lang="en-US" dirty="0" smtClean="0"/>
              <a:t>The process of preparing a batch report from a point-of-sale terminal is called </a:t>
            </a:r>
            <a:r>
              <a:rPr lang="en-US" b="1" dirty="0" smtClean="0">
                <a:solidFill>
                  <a:srgbClr val="0070C0"/>
                </a:solidFill>
              </a:rPr>
              <a:t>batching out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Batch Report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390" t="1392" r="3390" b="1392"/>
          <a:stretch>
            <a:fillRect/>
          </a:stretch>
        </p:blipFill>
        <p:spPr bwMode="auto">
          <a:xfrm>
            <a:off x="4661102" y="180569"/>
            <a:ext cx="2450421" cy="6222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Cash Receipts Journal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cash receipts journal </a:t>
            </a:r>
            <a:r>
              <a:rPr lang="en-US" dirty="0" smtClean="0"/>
              <a:t>is a special journal used to record only cash receipt transactions. </a:t>
            </a:r>
          </a:p>
          <a:p>
            <a:r>
              <a:rPr lang="en-US" dirty="0" smtClean="0"/>
              <a:t>A cash discount on a sale taken by the customer is called a </a:t>
            </a:r>
            <a:r>
              <a:rPr lang="en-US" b="1" dirty="0" smtClean="0">
                <a:solidFill>
                  <a:srgbClr val="0070C0"/>
                </a:solidFill>
              </a:rPr>
              <a:t>sales discount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981200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AGaramondPro-Regular"/>
              </a:rPr>
              <a:t>.</a:t>
            </a:r>
            <a:endParaRPr lang="en-US" dirty="0"/>
          </a:p>
        </p:txBody>
      </p:sp>
      <p:pic>
        <p:nvPicPr>
          <p:cNvPr id="7" name="Picture 6" descr="Chapter 10_Page 29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495800"/>
            <a:ext cx="8229600" cy="1654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Cash and Credit Card Sales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600200"/>
            <a:ext cx="50292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 smtClean="0"/>
              <a:t>November 4. Recorded cash and credit card sales, $6,280.00, plus sales tax, $376.80; total, $6,656.80. Terminal Summary 35.</a:t>
            </a:r>
            <a:endParaRPr lang="en-US" sz="2000" dirty="0"/>
          </a:p>
        </p:txBody>
      </p:sp>
      <p:pic>
        <p:nvPicPr>
          <p:cNvPr id="8" name="Picture 7" descr="Chapter 10_Page 297.jpg"/>
          <p:cNvPicPr>
            <a:picLocks noChangeAspect="1"/>
          </p:cNvPicPr>
          <p:nvPr/>
        </p:nvPicPr>
        <p:blipFill>
          <a:blip r:embed="rId2" cstate="print"/>
          <a:srcRect b="14545"/>
          <a:stretch>
            <a:fillRect/>
          </a:stretch>
        </p:blipFill>
        <p:spPr>
          <a:xfrm>
            <a:off x="457200" y="3809999"/>
            <a:ext cx="8229600" cy="1395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1828800" y="2819400"/>
            <a:ext cx="2743200" cy="1905000"/>
            <a:chOff x="685800" y="2426697"/>
            <a:chExt cx="2743200" cy="190500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1249680" y="3036297"/>
              <a:ext cx="807720" cy="1295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8799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800" y="2426697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Terminal Summary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16"/>
          <p:cNvGrpSpPr/>
          <p:nvPr/>
        </p:nvGrpSpPr>
        <p:grpSpPr>
          <a:xfrm>
            <a:off x="762000" y="2819400"/>
            <a:ext cx="625684" cy="1981200"/>
            <a:chOff x="797134" y="2667000"/>
            <a:chExt cx="625684" cy="19812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1109976" y="3276600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27096" y="3059668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134" y="2667000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Group 20"/>
          <p:cNvGrpSpPr/>
          <p:nvPr/>
        </p:nvGrpSpPr>
        <p:grpSpPr>
          <a:xfrm>
            <a:off x="6019800" y="4876800"/>
            <a:ext cx="1143000" cy="1492625"/>
            <a:chOff x="1524000" y="2359462"/>
            <a:chExt cx="1143000" cy="14926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095500" y="2359462"/>
              <a:ext cx="0" cy="61233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91262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24000" y="3205756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 Tax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Payable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990600" y="4876800"/>
            <a:ext cx="762000" cy="1496199"/>
            <a:chOff x="51547" y="2054662"/>
            <a:chExt cx="762000" cy="1496199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432547" y="2054662"/>
              <a:ext cx="0" cy="61424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249667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547" y="2904530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Check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Mark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7" name="Group 32"/>
          <p:cNvGrpSpPr/>
          <p:nvPr/>
        </p:nvGrpSpPr>
        <p:grpSpPr>
          <a:xfrm>
            <a:off x="5758664" y="1324094"/>
            <a:ext cx="2928136" cy="718066"/>
            <a:chOff x="5755849" y="1676400"/>
            <a:chExt cx="2928136" cy="718066"/>
          </a:xfrm>
        </p:grpSpPr>
        <p:grpSp>
          <p:nvGrpSpPr>
            <p:cNvPr id="21" name="Group 53"/>
            <p:cNvGrpSpPr/>
            <p:nvPr/>
          </p:nvGrpSpPr>
          <p:grpSpPr>
            <a:xfrm>
              <a:off x="5755849" y="1676400"/>
              <a:ext cx="2928136" cy="718066"/>
              <a:chOff x="5755849" y="1676400"/>
              <a:chExt cx="2928136" cy="71806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812716" y="16764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Cash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5755849" y="2028706"/>
                <a:ext cx="24688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127449" y="20287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5862989" y="2025134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6,656.80</a:t>
              </a:r>
            </a:p>
          </p:txBody>
        </p:sp>
      </p:grpSp>
      <p:grpSp>
        <p:nvGrpSpPr>
          <p:cNvPr id="25" name="Group 38"/>
          <p:cNvGrpSpPr/>
          <p:nvPr/>
        </p:nvGrpSpPr>
        <p:grpSpPr>
          <a:xfrm>
            <a:off x="5755849" y="2057400"/>
            <a:ext cx="2871269" cy="718066"/>
            <a:chOff x="5753034" y="2667000"/>
            <a:chExt cx="2871269" cy="718066"/>
          </a:xfrm>
        </p:grpSpPr>
        <p:grpSp>
          <p:nvGrpSpPr>
            <p:cNvPr id="26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53034" y="26670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7356049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6,280.00</a:t>
              </a:r>
            </a:p>
          </p:txBody>
        </p:sp>
      </p:grpSp>
      <p:grpSp>
        <p:nvGrpSpPr>
          <p:cNvPr id="27" name="Group 44"/>
          <p:cNvGrpSpPr/>
          <p:nvPr/>
        </p:nvGrpSpPr>
        <p:grpSpPr>
          <a:xfrm>
            <a:off x="7696200" y="4876800"/>
            <a:ext cx="762000" cy="1207532"/>
            <a:chOff x="2362200" y="1902262"/>
            <a:chExt cx="762000" cy="1207532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2743200" y="1902262"/>
              <a:ext cx="0" cy="7315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7"/>
            <p:cNvSpPr>
              <a:spLocks noChangeArrowheads="1"/>
            </p:cNvSpPr>
            <p:nvPr/>
          </p:nvSpPr>
          <p:spPr bwMode="auto">
            <a:xfrm>
              <a:off x="2556735" y="2359462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7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62200" y="2740462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Cash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48"/>
          <p:cNvGrpSpPr/>
          <p:nvPr/>
        </p:nvGrpSpPr>
        <p:grpSpPr>
          <a:xfrm>
            <a:off x="5758664" y="2819400"/>
            <a:ext cx="2871269" cy="718066"/>
            <a:chOff x="5753034" y="2667000"/>
            <a:chExt cx="2871269" cy="718066"/>
          </a:xfrm>
        </p:grpSpPr>
        <p:grpSp>
          <p:nvGrpSpPr>
            <p:cNvPr id="29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753034" y="26670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 Tax Payable</a:t>
                </a: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7356049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376.80</a:t>
              </a:r>
            </a:p>
          </p:txBody>
        </p:sp>
      </p:grpSp>
      <p:sp>
        <p:nvSpPr>
          <p:cNvPr id="55" name="Down Arrow 54"/>
          <p:cNvSpPr/>
          <p:nvPr/>
        </p:nvSpPr>
        <p:spPr>
          <a:xfrm flipV="1">
            <a:off x="7165615" y="24384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Up Arrow 55"/>
          <p:cNvSpPr/>
          <p:nvPr/>
        </p:nvSpPr>
        <p:spPr>
          <a:xfrm>
            <a:off x="5809255" y="1705094"/>
            <a:ext cx="27432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/>
          <p:cNvSpPr/>
          <p:nvPr/>
        </p:nvSpPr>
        <p:spPr>
          <a:xfrm flipV="1">
            <a:off x="7168430" y="32004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57"/>
          <p:cNvGrpSpPr/>
          <p:nvPr/>
        </p:nvGrpSpPr>
        <p:grpSpPr>
          <a:xfrm>
            <a:off x="2438400" y="4876800"/>
            <a:ext cx="762000" cy="1496199"/>
            <a:chOff x="958215" y="2054662"/>
            <a:chExt cx="762000" cy="1496199"/>
          </a:xfrm>
        </p:grpSpPr>
        <p:cxnSp>
          <p:nvCxnSpPr>
            <p:cNvPr id="59" name="Straight Arrow Connector 58"/>
            <p:cNvCxnSpPr/>
            <p:nvPr/>
          </p:nvCxnSpPr>
          <p:spPr>
            <a:xfrm flipV="1">
              <a:off x="1339215" y="2054662"/>
              <a:ext cx="0" cy="61424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115633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58215" y="2904530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Check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Mark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4" name="Group 65"/>
          <p:cNvGrpSpPr/>
          <p:nvPr/>
        </p:nvGrpSpPr>
        <p:grpSpPr>
          <a:xfrm>
            <a:off x="4800600" y="4876800"/>
            <a:ext cx="762000" cy="1219200"/>
            <a:chOff x="533400" y="2054662"/>
            <a:chExt cx="762000" cy="1219200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914400" y="2054662"/>
              <a:ext cx="381000" cy="61424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72961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33400" y="290453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Sales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pter 10_Page 28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600200"/>
            <a:ext cx="7315200" cy="4442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Subsidiary Ledgers and Controlling Accounts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285992"/>
            <a:ext cx="2987040" cy="123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Cash Receipts on Account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 descr="Chapter 10_Page 2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514450"/>
            <a:ext cx="8229600" cy="1819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57200" y="1600200"/>
            <a:ext cx="45720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 smtClean="0"/>
              <a:t>November 4. Received cash on account from Edmonds Hospital, $2,516.80, covering S448. Receipt No. 610.</a:t>
            </a:r>
            <a:endParaRPr lang="en-US" sz="2000" dirty="0"/>
          </a:p>
        </p:txBody>
      </p:sp>
      <p:grpSp>
        <p:nvGrpSpPr>
          <p:cNvPr id="6" name="Group 11"/>
          <p:cNvGrpSpPr/>
          <p:nvPr/>
        </p:nvGrpSpPr>
        <p:grpSpPr>
          <a:xfrm>
            <a:off x="5334000" y="1447800"/>
            <a:ext cx="2928136" cy="718066"/>
            <a:chOff x="5755849" y="1676400"/>
            <a:chExt cx="2928136" cy="718066"/>
          </a:xfrm>
        </p:grpSpPr>
        <p:grpSp>
          <p:nvGrpSpPr>
            <p:cNvPr id="9" name="Group 53"/>
            <p:cNvGrpSpPr/>
            <p:nvPr/>
          </p:nvGrpSpPr>
          <p:grpSpPr>
            <a:xfrm>
              <a:off x="5755849" y="1676400"/>
              <a:ext cx="2928136" cy="718066"/>
              <a:chOff x="5755849" y="1676400"/>
              <a:chExt cx="2928136" cy="71806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812716" y="16764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Cash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127449" y="20287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5862989" y="2025134"/>
              <a:ext cx="12644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2,516.80</a:t>
              </a: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331185" y="2286000"/>
            <a:ext cx="2871269" cy="718066"/>
            <a:chOff x="5753034" y="2667000"/>
            <a:chExt cx="2871269" cy="718066"/>
          </a:xfrm>
        </p:grpSpPr>
        <p:grpSp>
          <p:nvGrpSpPr>
            <p:cNvPr id="13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753034" y="26670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Accounts Receivable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735604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2,516.80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6740951" y="2667000"/>
            <a:ext cx="365760" cy="36576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24"/>
          <p:cNvSpPr/>
          <p:nvPr/>
        </p:nvSpPr>
        <p:spPr>
          <a:xfrm>
            <a:off x="5384591" y="1828800"/>
            <a:ext cx="365760" cy="36576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25"/>
          <p:cNvGrpSpPr/>
          <p:nvPr/>
        </p:nvGrpSpPr>
        <p:grpSpPr>
          <a:xfrm>
            <a:off x="1828800" y="4724400"/>
            <a:ext cx="2133600" cy="1447800"/>
            <a:chOff x="1066800" y="2017931"/>
            <a:chExt cx="2133600" cy="144780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1249680" y="2017931"/>
              <a:ext cx="579120" cy="98244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47800" y="28194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Receipt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Group 29"/>
          <p:cNvGrpSpPr/>
          <p:nvPr/>
        </p:nvGrpSpPr>
        <p:grpSpPr>
          <a:xfrm>
            <a:off x="381000" y="4752201"/>
            <a:ext cx="949534" cy="1143000"/>
            <a:chOff x="1066800" y="2286000"/>
            <a:chExt cx="949534" cy="1143000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219200" y="2286000"/>
              <a:ext cx="533400" cy="990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1066800" y="3059668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90650" y="3059668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6" name="Group 33"/>
          <p:cNvGrpSpPr/>
          <p:nvPr/>
        </p:nvGrpSpPr>
        <p:grpSpPr>
          <a:xfrm>
            <a:off x="6096000" y="4752201"/>
            <a:ext cx="2057400" cy="1143000"/>
            <a:chOff x="-533400" y="2045732"/>
            <a:chExt cx="2057400" cy="1143000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249680" y="2045732"/>
              <a:ext cx="274320" cy="92606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533400" y="2819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Cash Received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Group 37"/>
          <p:cNvGrpSpPr/>
          <p:nvPr/>
        </p:nvGrpSpPr>
        <p:grpSpPr>
          <a:xfrm>
            <a:off x="3962400" y="4724400"/>
            <a:ext cx="2362200" cy="1445657"/>
            <a:chOff x="1066800" y="2020074"/>
            <a:chExt cx="2362200" cy="1445657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1249680" y="2020074"/>
              <a:ext cx="655320" cy="95172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7800" y="28194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 Invoice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Amount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4" name="Group 41"/>
          <p:cNvGrpSpPr/>
          <p:nvPr/>
        </p:nvGrpSpPr>
        <p:grpSpPr>
          <a:xfrm>
            <a:off x="1066800" y="3076575"/>
            <a:ext cx="2470785" cy="1571625"/>
            <a:chOff x="729615" y="2514600"/>
            <a:chExt cx="2470785" cy="1571625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914400" y="2668905"/>
              <a:ext cx="348615" cy="14173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72961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66800" y="25146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Customer’s Name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Cash Receipts on Account with Sales Discount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" name="Flowchart: Delay 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1353670" y="2586320"/>
            <a:ext cx="6409765" cy="1384995"/>
            <a:chOff x="1819835" y="2777580"/>
            <a:chExt cx="6409765" cy="1384995"/>
          </a:xfrm>
        </p:grpSpPr>
        <p:sp>
          <p:nvSpPr>
            <p:cNvPr id="9" name="Rectangle 8"/>
            <p:cNvSpPr/>
            <p:nvPr/>
          </p:nvSpPr>
          <p:spPr>
            <a:xfrm>
              <a:off x="1819835" y="2777580"/>
              <a:ext cx="182880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srgbClr val="0070C0"/>
                  </a:solidFill>
                </a:rPr>
                <a:t>Sales</a:t>
              </a:r>
            </a:p>
            <a:p>
              <a:pPr lvl="0" algn="ctr"/>
              <a:r>
                <a:rPr lang="en-US" sz="2800" dirty="0" smtClean="0">
                  <a:solidFill>
                    <a:srgbClr val="0070C0"/>
                  </a:solidFill>
                </a:rPr>
                <a:t>Invoice</a:t>
              </a:r>
            </a:p>
            <a:p>
              <a:pPr lvl="0" algn="ctr"/>
              <a:r>
                <a:rPr lang="en-US" sz="2800" dirty="0" smtClean="0">
                  <a:solidFill>
                    <a:srgbClr val="0070C0"/>
                  </a:solidFill>
                </a:rPr>
                <a:t>Amount 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0317" y="2777580"/>
              <a:ext cx="1828800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 Sales</a:t>
              </a:r>
              <a:br>
                <a:rPr lang="en-US" sz="2800" dirty="0" smtClean="0">
                  <a:solidFill>
                    <a:srgbClr val="0070C0"/>
                  </a:solidFill>
                </a:rPr>
              </a:br>
              <a:r>
                <a:rPr lang="en-US" sz="2800" dirty="0" smtClean="0">
                  <a:solidFill>
                    <a:srgbClr val="0070C0"/>
                  </a:solidFill>
                </a:rPr>
                <a:t>Discount</a:t>
              </a:r>
              <a:br>
                <a:rPr lang="en-US" sz="2800" dirty="0" smtClean="0">
                  <a:solidFill>
                    <a:srgbClr val="0070C0"/>
                  </a:solidFill>
                </a:rPr>
              </a:br>
              <a:r>
                <a:rPr lang="en-US" sz="2800" dirty="0" smtClean="0">
                  <a:solidFill>
                    <a:srgbClr val="0070C0"/>
                  </a:solidFill>
                </a:rPr>
                <a:t>Rate 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2777580"/>
              <a:ext cx="1828800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/>
              </a:r>
              <a:br>
                <a:rPr lang="en-US" sz="2800" dirty="0" smtClean="0">
                  <a:solidFill>
                    <a:srgbClr val="0070C0"/>
                  </a:solidFill>
                </a:rPr>
              </a:br>
              <a:r>
                <a:rPr lang="en-US" sz="2800" dirty="0" smtClean="0">
                  <a:solidFill>
                    <a:srgbClr val="0070C0"/>
                  </a:solidFill>
                </a:rPr>
                <a:t>Sales</a:t>
              </a:r>
              <a:br>
                <a:rPr lang="en-US" sz="2800" dirty="0" smtClean="0">
                  <a:solidFill>
                    <a:srgbClr val="0070C0"/>
                  </a:solidFill>
                </a:rPr>
              </a:br>
              <a:r>
                <a:rPr lang="en-US" sz="2800" dirty="0" smtClean="0">
                  <a:solidFill>
                    <a:srgbClr val="0070C0"/>
                  </a:solidFill>
                </a:rPr>
                <a:t>Discount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0876" y="3208467"/>
              <a:ext cx="4572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×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1358" y="3208467"/>
              <a:ext cx="4572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 </a:t>
              </a:r>
              <a:r>
                <a:rPr lang="en-US" sz="2800" dirty="0" smtClean="0">
                  <a:solidFill>
                    <a:srgbClr val="0070C0"/>
                  </a:solidFill>
                </a:rPr>
                <a:t>= 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Group 22"/>
          <p:cNvGrpSpPr/>
          <p:nvPr/>
        </p:nvGrpSpPr>
        <p:grpSpPr>
          <a:xfrm>
            <a:off x="1333966" y="4191000"/>
            <a:ext cx="6438434" cy="523220"/>
            <a:chOff x="1333966" y="4191000"/>
            <a:chExt cx="6438434" cy="523220"/>
          </a:xfrm>
        </p:grpSpPr>
        <p:sp>
          <p:nvSpPr>
            <p:cNvPr id="21" name="Rectangle 20"/>
            <p:cNvSpPr/>
            <p:nvPr/>
          </p:nvSpPr>
          <p:spPr>
            <a:xfrm>
              <a:off x="1447800" y="4240305"/>
              <a:ext cx="5943600" cy="457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333966" y="4191000"/>
              <a:ext cx="6438434" cy="523220"/>
              <a:chOff x="1800132" y="5094779"/>
              <a:chExt cx="6339189" cy="523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800132" y="5094779"/>
                <a:ext cx="1828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prstClr val="black"/>
                    </a:solidFill>
                  </a:rPr>
                  <a:t>$1,450.00 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055326" y="5094779"/>
                <a:ext cx="1828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prstClr val="black"/>
                    </a:solidFill>
                  </a:rPr>
                  <a:t>2% 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310521" y="5094779"/>
                <a:ext cx="1828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prstClr val="black"/>
                    </a:solidFill>
                  </a:rPr>
                  <a:t>$29.00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13529" y="5094779"/>
                <a:ext cx="4572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prstClr val="black"/>
                    </a:solidFill>
                  </a:rPr>
                  <a:t>×</a:t>
                </a:r>
                <a:endParaRPr lang="en-US" sz="20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868723" y="5094779"/>
                <a:ext cx="4572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= </a:t>
                </a:r>
                <a:endParaRPr lang="en-US" sz="2000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Journalizing Cash Receipts on Account with Sales Discounts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Chapter 10_Page 300.jpg"/>
          <p:cNvPicPr>
            <a:picLocks noChangeAspect="1"/>
          </p:cNvPicPr>
          <p:nvPr/>
        </p:nvPicPr>
        <p:blipFill>
          <a:blip r:embed="rId2" cstate="print"/>
          <a:srcRect b="19481"/>
          <a:stretch>
            <a:fillRect/>
          </a:stretch>
        </p:blipFill>
        <p:spPr>
          <a:xfrm>
            <a:off x="381000" y="4014913"/>
            <a:ext cx="8229600" cy="14714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81000" y="1600200"/>
            <a:ext cx="5105400" cy="132343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 smtClean="0"/>
              <a:t>November 5. Received cash on account from Palmer Dentistry, $1,421.00, covering Sales Invoice No. 462 for $1,450.00, less 2% discount, $29.00. Receipt No. 611.</a:t>
            </a:r>
            <a:endParaRPr lang="en-US" sz="2000" dirty="0"/>
          </a:p>
        </p:txBody>
      </p:sp>
      <p:grpSp>
        <p:nvGrpSpPr>
          <p:cNvPr id="6" name="Group 13"/>
          <p:cNvGrpSpPr/>
          <p:nvPr/>
        </p:nvGrpSpPr>
        <p:grpSpPr>
          <a:xfrm>
            <a:off x="1828800" y="5257800"/>
            <a:ext cx="2133600" cy="889322"/>
            <a:chOff x="1066800" y="2299410"/>
            <a:chExt cx="2133600" cy="889322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1249680" y="2299410"/>
              <a:ext cx="426720" cy="70096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7800" y="2819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Receipt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304800" y="5181600"/>
            <a:ext cx="949534" cy="965522"/>
            <a:chOff x="1066800" y="2463478"/>
            <a:chExt cx="949534" cy="965522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1219200" y="2463478"/>
              <a:ext cx="457200" cy="813122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066800" y="3059668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0650" y="3059668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5105400" y="5257800"/>
            <a:ext cx="2286000" cy="889322"/>
            <a:chOff x="-457200" y="2299410"/>
            <a:chExt cx="2286000" cy="889322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1249680" y="2299410"/>
              <a:ext cx="579120" cy="67239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457200" y="28194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 Discount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29"/>
          <p:cNvGrpSpPr/>
          <p:nvPr/>
        </p:nvGrpSpPr>
        <p:grpSpPr>
          <a:xfrm>
            <a:off x="1066800" y="3574115"/>
            <a:ext cx="2470785" cy="1571625"/>
            <a:chOff x="729615" y="2514600"/>
            <a:chExt cx="2470785" cy="1571625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914400" y="2668905"/>
              <a:ext cx="348615" cy="14173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72961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66800" y="25146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Customer’s Name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5758664" y="1324094"/>
            <a:ext cx="2928136" cy="718066"/>
            <a:chOff x="5755849" y="1676400"/>
            <a:chExt cx="2928136" cy="718066"/>
          </a:xfrm>
        </p:grpSpPr>
        <p:grpSp>
          <p:nvGrpSpPr>
            <p:cNvPr id="18" name="Group 53"/>
            <p:cNvGrpSpPr/>
            <p:nvPr/>
          </p:nvGrpSpPr>
          <p:grpSpPr>
            <a:xfrm>
              <a:off x="5755849" y="1676400"/>
              <a:ext cx="2928136" cy="718066"/>
              <a:chOff x="5755849" y="1676400"/>
              <a:chExt cx="2928136" cy="718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812716" y="16764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Cash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flipH="1">
                <a:off x="5755849" y="2028706"/>
                <a:ext cx="24688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127449" y="20287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>
            <a:xfrm>
              <a:off x="5862989" y="2025134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1,421.00</a:t>
              </a:r>
            </a:p>
          </p:txBody>
        </p:sp>
      </p:grpSp>
      <p:grpSp>
        <p:nvGrpSpPr>
          <p:cNvPr id="22" name="Group 39"/>
          <p:cNvGrpSpPr/>
          <p:nvPr/>
        </p:nvGrpSpPr>
        <p:grpSpPr>
          <a:xfrm>
            <a:off x="5755849" y="2057400"/>
            <a:ext cx="2871269" cy="718066"/>
            <a:chOff x="5753034" y="2667000"/>
            <a:chExt cx="2871269" cy="718066"/>
          </a:xfrm>
        </p:grpSpPr>
        <p:grpSp>
          <p:nvGrpSpPr>
            <p:cNvPr id="26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753034" y="26670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Accounts Receivable</a:t>
                </a: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7356049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1,450.00</a:t>
              </a:r>
            </a:p>
          </p:txBody>
        </p:sp>
      </p:grpSp>
      <p:grpSp>
        <p:nvGrpSpPr>
          <p:cNvPr id="27" name="Group 45"/>
          <p:cNvGrpSpPr/>
          <p:nvPr/>
        </p:nvGrpSpPr>
        <p:grpSpPr>
          <a:xfrm>
            <a:off x="5758664" y="2819400"/>
            <a:ext cx="2871269" cy="718066"/>
            <a:chOff x="5753034" y="2667000"/>
            <a:chExt cx="2871269" cy="718066"/>
          </a:xfrm>
        </p:grpSpPr>
        <p:grpSp>
          <p:nvGrpSpPr>
            <p:cNvPr id="28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5753034" y="2667000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 Discount</a:t>
                </a: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5861770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29.00</a:t>
              </a:r>
            </a:p>
          </p:txBody>
        </p:sp>
      </p:grpSp>
      <p:sp>
        <p:nvSpPr>
          <p:cNvPr id="52" name="Down Arrow 51"/>
          <p:cNvSpPr/>
          <p:nvPr/>
        </p:nvSpPr>
        <p:spPr>
          <a:xfrm>
            <a:off x="7165615" y="24384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Up Arrow 52"/>
          <p:cNvSpPr/>
          <p:nvPr/>
        </p:nvSpPr>
        <p:spPr>
          <a:xfrm>
            <a:off x="5809255" y="1705094"/>
            <a:ext cx="274320" cy="18288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own Arrow 53"/>
          <p:cNvSpPr/>
          <p:nvPr/>
        </p:nvSpPr>
        <p:spPr>
          <a:xfrm flipV="1">
            <a:off x="5809255" y="32004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54"/>
          <p:cNvGrpSpPr/>
          <p:nvPr/>
        </p:nvGrpSpPr>
        <p:grpSpPr>
          <a:xfrm>
            <a:off x="7696200" y="5257800"/>
            <a:ext cx="1447800" cy="1169895"/>
            <a:chOff x="1066800" y="2295836"/>
            <a:chExt cx="1447800" cy="1169895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49680" y="2295836"/>
              <a:ext cx="0" cy="67596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28194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Cash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Received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Group 58"/>
          <p:cNvGrpSpPr/>
          <p:nvPr/>
        </p:nvGrpSpPr>
        <p:grpSpPr>
          <a:xfrm>
            <a:off x="4267200" y="3574115"/>
            <a:ext cx="3733799" cy="1571625"/>
            <a:chOff x="729615" y="2514600"/>
            <a:chExt cx="3733799" cy="1571625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914400" y="2668905"/>
              <a:ext cx="348615" cy="14173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729615" y="2514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6799" y="2514600"/>
              <a:ext cx="3396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Original Sales Amount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  <p:bldP spid="53" grpId="0" animBg="1"/>
      <p:bldP spid="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1.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How does a POS terminal determine the price of an item?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Before any sale is entered, the number, description, price, and quantity on hand of each item of merchandise are stored in the POS terminal.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2.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What are the two types of batch reports?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A batch report can be detailed, showing each credit card sale, or a summary of the number and total of sales by credit card type.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3.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What is meant by 2/10, n/30 credit terms?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If a customer pays the amount owed within 10 days, the sales invoice amount is reduced 2%. Otherwise, the net amount is due in 30 days.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10-3</a:t>
            </a:r>
            <a:br>
              <a:rPr lang="en-US" dirty="0" smtClean="0"/>
            </a:br>
            <a:r>
              <a:rPr lang="en-US" dirty="0" smtClean="0"/>
              <a:t>On You Own 10-3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10-1 thru 10-4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301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10-1 - 10-4 SJ &amp; CR </a:t>
            </a:r>
            <a:r>
              <a:rPr lang="en-US" dirty="0" err="1" smtClean="0"/>
              <a:t>Jrnl</a:t>
            </a:r>
            <a:r>
              <a:rPr lang="en-US" dirty="0" smtClean="0"/>
              <a:t> work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10-1 thru 10-4 </a:t>
            </a:r>
            <a:r>
              <a:rPr lang="en-US" dirty="0" smtClean="0"/>
              <a:t>own</a:t>
            </a:r>
            <a:r>
              <a:rPr lang="en-US" dirty="0" smtClean="0"/>
              <a:t> </a:t>
            </a:r>
            <a:r>
              <a:rPr lang="en-US" dirty="0" smtClean="0"/>
              <a:t>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301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10-1 - 10-4 SJ&amp;CR </a:t>
            </a:r>
            <a:r>
              <a:rPr lang="en-US" dirty="0" err="1" smtClean="0"/>
              <a:t>Jrnl</a:t>
            </a:r>
            <a:r>
              <a:rPr lang="en-US" dirty="0" smtClean="0"/>
              <a:t> own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6</a:t>
            </a:r>
            <a:r>
              <a:rPr lang="en-US" sz="2400" dirty="0" smtClean="0"/>
              <a:t> 	Post cash receipts to an accounts receivable ledger and a general ledger.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  <a:r>
              <a:rPr lang="en-US" sz="2400" b="1" dirty="0" smtClean="0"/>
              <a:t> </a:t>
            </a:r>
            <a:r>
              <a:rPr lang="en-US" sz="2400" dirty="0" smtClean="0"/>
              <a:t>	Prepare a schedule of accounts receivable.</a:t>
            </a:r>
            <a:endParaRPr lang="en-US" sz="2400" b="1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b="292"/>
          <a:stretch>
            <a:fillRect/>
          </a:stretch>
        </p:blipFill>
        <p:spPr bwMode="auto">
          <a:xfrm>
            <a:off x="0" y="0"/>
            <a:ext cx="9144000" cy="220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pter 10_Page 302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4267200"/>
            <a:ext cx="6343010" cy="16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Posting from a Cash Receipts Journal to an Accounts Receivable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Chapter 10_Page 302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795768"/>
            <a:ext cx="7772400" cy="1735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4343400" y="3029712"/>
            <a:ext cx="1085088" cy="2609088"/>
            <a:chOff x="3200400" y="2150674"/>
            <a:chExt cx="1085088" cy="2609088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4038600" y="2150674"/>
              <a:ext cx="228600" cy="260908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919728" y="282733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00400" y="281818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Credit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533400" y="2971800"/>
            <a:ext cx="975360" cy="2667000"/>
            <a:chOff x="1178134" y="2333625"/>
            <a:chExt cx="975360" cy="26670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882984" y="2333625"/>
              <a:ext cx="228600" cy="2667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787734" y="3059668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78134" y="3059668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3124200" y="2932176"/>
            <a:ext cx="5791200" cy="1554480"/>
            <a:chOff x="3124200" y="2932176"/>
            <a:chExt cx="5791200" cy="1554480"/>
          </a:xfrm>
        </p:grpSpPr>
        <p:cxnSp>
          <p:nvCxnSpPr>
            <p:cNvPr id="42" name="Straight Arrow Connector 41"/>
            <p:cNvCxnSpPr/>
            <p:nvPr/>
          </p:nvCxnSpPr>
          <p:spPr>
            <a:xfrm flipH="1" flipV="1">
              <a:off x="6525768" y="3846576"/>
              <a:ext cx="0" cy="64008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9"/>
            <p:cNvGrpSpPr/>
            <p:nvPr/>
          </p:nvGrpSpPr>
          <p:grpSpPr>
            <a:xfrm>
              <a:off x="3124200" y="2932176"/>
              <a:ext cx="5791200" cy="1143524"/>
              <a:chOff x="-1981200" y="1672734"/>
              <a:chExt cx="5791200" cy="1143524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 flipV="1">
                <a:off x="-1981200" y="1672734"/>
                <a:ext cx="3429000" cy="95402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1219200" y="2448712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24000" y="2446926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Customer Number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Group 23"/>
          <p:cNvGrpSpPr/>
          <p:nvPr/>
        </p:nvGrpSpPr>
        <p:grpSpPr>
          <a:xfrm>
            <a:off x="1542288" y="1380744"/>
            <a:ext cx="6324599" cy="4190999"/>
            <a:chOff x="1524000" y="1676400"/>
            <a:chExt cx="6324599" cy="4190999"/>
          </a:xfrm>
        </p:grpSpPr>
        <p:sp>
          <p:nvSpPr>
            <p:cNvPr id="25" name="Freeform 24"/>
            <p:cNvSpPr/>
            <p:nvPr/>
          </p:nvSpPr>
          <p:spPr>
            <a:xfrm>
              <a:off x="3733800" y="1752600"/>
              <a:ext cx="4114799" cy="4114799"/>
            </a:xfrm>
            <a:custGeom>
              <a:avLst/>
              <a:gdLst>
                <a:gd name="connsiteX0" fmla="*/ 4772025 w 4772025"/>
                <a:gd name="connsiteY0" fmla="*/ 419100 h 3695700"/>
                <a:gd name="connsiteX1" fmla="*/ 190500 w 4772025"/>
                <a:gd name="connsiteY1" fmla="*/ 0 h 3695700"/>
                <a:gd name="connsiteX2" fmla="*/ 0 w 4772025"/>
                <a:gd name="connsiteY2" fmla="*/ 369570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2025" h="3695700">
                  <a:moveTo>
                    <a:pt x="4772025" y="419100"/>
                  </a:moveTo>
                  <a:lnTo>
                    <a:pt x="190500" y="0"/>
                  </a:lnTo>
                  <a:lnTo>
                    <a:pt x="0" y="369570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8"/>
            <p:cNvGrpSpPr/>
            <p:nvPr/>
          </p:nvGrpSpPr>
          <p:grpSpPr>
            <a:xfrm>
              <a:off x="1524000" y="1676400"/>
              <a:ext cx="3276600" cy="369332"/>
              <a:chOff x="-870585" y="2514600"/>
              <a:chExt cx="3276600" cy="369332"/>
            </a:xfrm>
          </p:grpSpPr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1354455" y="25146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870585" y="2514600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Journal Page Number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6" name="Group 28"/>
          <p:cNvGrpSpPr/>
          <p:nvPr/>
        </p:nvGrpSpPr>
        <p:grpSpPr>
          <a:xfrm>
            <a:off x="6858000" y="5364325"/>
            <a:ext cx="1690370" cy="646331"/>
            <a:chOff x="3338946" y="5736181"/>
            <a:chExt cx="1690370" cy="646331"/>
          </a:xfrm>
        </p:grpSpPr>
        <p:grpSp>
          <p:nvGrpSpPr>
            <p:cNvPr id="29" name="Group 40"/>
            <p:cNvGrpSpPr/>
            <p:nvPr/>
          </p:nvGrpSpPr>
          <p:grpSpPr>
            <a:xfrm>
              <a:off x="3338946" y="5873496"/>
              <a:ext cx="670560" cy="365760"/>
              <a:chOff x="3338946" y="4501896"/>
              <a:chExt cx="670560" cy="365760"/>
            </a:xfrm>
          </p:grpSpPr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3338946" y="4684776"/>
                <a:ext cx="548640" cy="0"/>
              </a:xfrm>
              <a:prstGeom prst="line">
                <a:avLst/>
              </a:prstGeom>
              <a:solidFill>
                <a:srgbClr val="CC0000"/>
              </a:solidFill>
              <a:ln w="38100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Rectangle 10"/>
              <p:cNvSpPr>
                <a:spLocks noChangeArrowheads="1"/>
              </p:cNvSpPr>
              <p:nvPr/>
            </p:nvSpPr>
            <p:spPr bwMode="auto">
              <a:xfrm>
                <a:off x="3643746" y="45018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024746" y="5736181"/>
              <a:ext cx="10045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Account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Balance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pter 10_Page 303.jpg"/>
          <p:cNvPicPr>
            <a:picLocks noChangeAspect="1"/>
          </p:cNvPicPr>
          <p:nvPr/>
        </p:nvPicPr>
        <p:blipFill>
          <a:blip r:embed="rId2" cstate="print"/>
          <a:srcRect b="9404"/>
          <a:stretch>
            <a:fillRect/>
          </a:stretch>
        </p:blipFill>
        <p:spPr>
          <a:xfrm>
            <a:off x="457200" y="1447800"/>
            <a:ext cx="8229600" cy="171475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28800" y="3352800"/>
            <a:ext cx="5486400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Totaling, Proving, and Ruling a Cash Receipts Journal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828800" y="3483864"/>
          <a:ext cx="5486400" cy="268833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904564"/>
                <a:gridCol w="1290918"/>
                <a:gridCol w="1290918"/>
              </a:tblGrid>
              <a:tr h="2554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Column Title</a:t>
                      </a:r>
                      <a:endParaRPr lang="en-US" sz="1600" b="1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Debit Totals</a:t>
                      </a:r>
                      <a:endParaRPr lang="en-US" sz="1600" b="1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Credit Totals</a:t>
                      </a:r>
                      <a:endParaRPr lang="en-US" sz="1600" b="1" dirty="0"/>
                    </a:p>
                  </a:txBody>
                  <a:tcPr marT="27432" marB="27432" anchor="ctr">
                    <a:noFill/>
                  </a:tcPr>
                </a:tc>
              </a:tr>
              <a:tr h="156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General Debit ………………........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―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General Credit ……………………..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―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Accounts Receivable Credit ….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$11,641.30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 Credit ………………..... ......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43,119.33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 Tax Payable  Credit……...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2,381.46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Sales Discount Debit....…........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$ 72.25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Cash Debit………………..............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57,069.84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  <a:tr h="148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Totals………………...................... 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$57,142.09 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$57,142.09</a:t>
                      </a:r>
                      <a:endParaRPr lang="en-US" sz="1600" dirty="0"/>
                    </a:p>
                  </a:txBody>
                  <a:tcPr marT="27432" marB="27432" anchor="ctr">
                    <a:noFill/>
                  </a:tcPr>
                </a:tc>
              </a:tr>
            </a:tbl>
          </a:graphicData>
        </a:graphic>
      </p:graphicFrame>
      <p:grpSp>
        <p:nvGrpSpPr>
          <p:cNvPr id="7" name="Group 17"/>
          <p:cNvGrpSpPr/>
          <p:nvPr/>
        </p:nvGrpSpPr>
        <p:grpSpPr>
          <a:xfrm>
            <a:off x="4953000" y="5867400"/>
            <a:ext cx="2301240" cy="304800"/>
            <a:chOff x="4953000" y="5943600"/>
            <a:chExt cx="2301240" cy="3048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953000" y="5943600"/>
              <a:ext cx="10058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248400" y="5943600"/>
              <a:ext cx="10058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953000" y="6248400"/>
              <a:ext cx="1005840" cy="0"/>
            </a:xfrm>
            <a:prstGeom prst="line">
              <a:avLst/>
            </a:prstGeom>
            <a:ln w="381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48400" y="6248400"/>
              <a:ext cx="1005840" cy="0"/>
            </a:xfrm>
            <a:prstGeom prst="line">
              <a:avLst/>
            </a:prstGeom>
            <a:ln w="381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Subsidiary Ledger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Chapter 10_Page 286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250" y="2702860"/>
            <a:ext cx="5966460" cy="1453896"/>
          </a:xfrm>
          <a:prstGeom prst="rect">
            <a:avLst/>
          </a:prstGeom>
        </p:spPr>
      </p:pic>
      <p:pic>
        <p:nvPicPr>
          <p:cNvPr id="10" name="Picture 9" descr="Chapter 10_Page 286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250" y="4334435"/>
            <a:ext cx="6537960" cy="1659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2400" y="3200400"/>
            <a:ext cx="6206490" cy="1981200"/>
            <a:chOff x="590550" y="3429000"/>
            <a:chExt cx="6206490" cy="1981200"/>
          </a:xfrm>
        </p:grpSpPr>
        <p:grpSp>
          <p:nvGrpSpPr>
            <p:cNvPr id="15" name="Group 42"/>
            <p:cNvGrpSpPr/>
            <p:nvPr/>
          </p:nvGrpSpPr>
          <p:grpSpPr>
            <a:xfrm>
              <a:off x="2133600" y="3429000"/>
              <a:ext cx="4663440" cy="1981200"/>
              <a:chOff x="1752600" y="3429000"/>
              <a:chExt cx="4990699" cy="19812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752600" y="3429000"/>
                <a:ext cx="4990699" cy="3048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52600" y="5105400"/>
                <a:ext cx="4648200" cy="3048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90550" y="40386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Same column headings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6250" y="2133600"/>
            <a:ext cx="1524000" cy="1447800"/>
            <a:chOff x="914400" y="2362200"/>
            <a:chExt cx="1524000" cy="1447800"/>
          </a:xfrm>
        </p:grpSpPr>
        <p:grpSp>
          <p:nvGrpSpPr>
            <p:cNvPr id="20" name="Group 24"/>
            <p:cNvGrpSpPr/>
            <p:nvPr/>
          </p:nvGrpSpPr>
          <p:grpSpPr>
            <a:xfrm>
              <a:off x="1552575" y="2362200"/>
              <a:ext cx="885825" cy="1447800"/>
              <a:chOff x="1066800" y="2819400"/>
              <a:chExt cx="885825" cy="1447800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249680" y="2895600"/>
                <a:ext cx="702945" cy="1371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914400" y="2362200"/>
              <a:ext cx="6256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76400" y="1600200"/>
            <a:ext cx="2209800" cy="1295400"/>
            <a:chOff x="2209800" y="1828800"/>
            <a:chExt cx="2209800" cy="1295400"/>
          </a:xfrm>
        </p:grpSpPr>
        <p:grpSp>
          <p:nvGrpSpPr>
            <p:cNvPr id="25" name="Group 17"/>
            <p:cNvGrpSpPr/>
            <p:nvPr/>
          </p:nvGrpSpPr>
          <p:grpSpPr>
            <a:xfrm>
              <a:off x="2209800" y="1828800"/>
              <a:ext cx="990600" cy="1295400"/>
              <a:chOff x="1066800" y="2819400"/>
              <a:chExt cx="990600" cy="1295400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1249680" y="2895600"/>
                <a:ext cx="807720" cy="1219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2590800" y="1828800"/>
              <a:ext cx="1828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Account  Name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72300" y="1600200"/>
            <a:ext cx="2019300" cy="1295400"/>
            <a:chOff x="7124700" y="1828800"/>
            <a:chExt cx="2019300" cy="1295400"/>
          </a:xfrm>
        </p:grpSpPr>
        <p:grpSp>
          <p:nvGrpSpPr>
            <p:cNvPr id="30" name="Group 21"/>
            <p:cNvGrpSpPr/>
            <p:nvPr/>
          </p:nvGrpSpPr>
          <p:grpSpPr>
            <a:xfrm>
              <a:off x="7124700" y="1828800"/>
              <a:ext cx="365760" cy="1295400"/>
              <a:chOff x="1066800" y="2819400"/>
              <a:chExt cx="365760" cy="1295400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1249680" y="2895600"/>
                <a:ext cx="7620" cy="1219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7467600" y="1828800"/>
              <a:ext cx="1676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Account Number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71800" y="2133600"/>
            <a:ext cx="1788840" cy="1447800"/>
            <a:chOff x="3021139" y="2362200"/>
            <a:chExt cx="1788840" cy="1447800"/>
          </a:xfrm>
        </p:grpSpPr>
        <p:grpSp>
          <p:nvGrpSpPr>
            <p:cNvPr id="35" name="Group 27"/>
            <p:cNvGrpSpPr/>
            <p:nvPr/>
          </p:nvGrpSpPr>
          <p:grpSpPr>
            <a:xfrm>
              <a:off x="3021139" y="2362200"/>
              <a:ext cx="941261" cy="1447800"/>
              <a:chOff x="491299" y="2819400"/>
              <a:chExt cx="941261" cy="14478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91299" y="2895600"/>
                <a:ext cx="758381" cy="1371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886200" y="2362200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i="1" dirty="0" smtClean="0">
                  <a:solidFill>
                    <a:srgbClr val="0070C0"/>
                  </a:solidFill>
                </a:rPr>
                <a:t>Balance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39000" y="2743200"/>
            <a:ext cx="1676400" cy="762000"/>
            <a:chOff x="7467600" y="2971800"/>
            <a:chExt cx="1676400" cy="762000"/>
          </a:xfrm>
        </p:grpSpPr>
        <p:grpSp>
          <p:nvGrpSpPr>
            <p:cNvPr id="40" name="Group 33"/>
            <p:cNvGrpSpPr/>
            <p:nvPr/>
          </p:nvGrpSpPr>
          <p:grpSpPr>
            <a:xfrm>
              <a:off x="7467600" y="2971800"/>
              <a:ext cx="670560" cy="762000"/>
              <a:chOff x="762000" y="2819400"/>
              <a:chExt cx="670560" cy="7620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flipH="1">
                <a:off x="762000" y="2971800"/>
                <a:ext cx="457200" cy="609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6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8153400" y="2971800"/>
              <a:ext cx="990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Account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Balance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95800" y="2133600"/>
            <a:ext cx="2362200" cy="1447800"/>
            <a:chOff x="4629150" y="2362200"/>
            <a:chExt cx="2362200" cy="1447800"/>
          </a:xfrm>
        </p:grpSpPr>
        <p:grpSp>
          <p:nvGrpSpPr>
            <p:cNvPr id="45" name="Group 30"/>
            <p:cNvGrpSpPr/>
            <p:nvPr/>
          </p:nvGrpSpPr>
          <p:grpSpPr>
            <a:xfrm>
              <a:off x="4629150" y="2362200"/>
              <a:ext cx="933450" cy="1447800"/>
              <a:chOff x="499110" y="2819400"/>
              <a:chExt cx="933450" cy="144780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H="1">
                <a:off x="499110" y="2895600"/>
                <a:ext cx="750570" cy="13716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066800" y="28194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5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5562600" y="2362200"/>
              <a:ext cx="1428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Check Mark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Proving Cash at the End of a Month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918246"/>
            <a:ext cx="7772400" cy="4016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Cash on hand at the beginning of the month ...................... 	$18,941.69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(Nov. 1 balance of general ledger cash account)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Plus total cash received during the month ........................... 	57,069.84 (Cash Debit column total, cash receipts journal)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Equals total ............................................................................. 	$76,011.53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Less total cash paid during the month .................................. 	23,546.38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(Cash Credit column total, cash payments journal)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Equals cash balance on hand at the end of the month ......... 	$52,465.15</a:t>
            </a:r>
          </a:p>
          <a:p>
            <a:pPr>
              <a:lnSpc>
                <a:spcPts val="3400"/>
              </a:lnSpc>
              <a:tabLst>
                <a:tab pos="7548563" algn="r"/>
              </a:tabLst>
            </a:pPr>
            <a:r>
              <a:rPr lang="en-US" sz="2000" dirty="0" smtClean="0"/>
              <a:t>Checkbook balance on the next unused check stub ............. 	$52,465.15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162800" y="3200400"/>
            <a:ext cx="1188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62800" y="5809130"/>
            <a:ext cx="1188720" cy="0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62800" y="4504765"/>
            <a:ext cx="1188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162800" y="5378825"/>
            <a:ext cx="1188720" cy="0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Chapter 10_Page 304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876800"/>
            <a:ext cx="6323076" cy="1335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Posting Special Amount Column Totals of a Cash Receipts Journal to a General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Chapter 10_Page 304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722120"/>
            <a:ext cx="6662744" cy="1554480"/>
          </a:xfrm>
          <a:prstGeom prst="rect">
            <a:avLst/>
          </a:prstGeom>
        </p:spPr>
      </p:pic>
      <p:pic>
        <p:nvPicPr>
          <p:cNvPr id="8" name="Picture 7" descr="Chapter 10_Page 304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505200"/>
            <a:ext cx="6309360" cy="13304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5" name="Flowchart: Delay 1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2438400" y="2980944"/>
            <a:ext cx="1801368" cy="1600200"/>
            <a:chOff x="1828800" y="3016306"/>
            <a:chExt cx="1801368" cy="1600200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3249168" y="3016306"/>
              <a:ext cx="381000" cy="1600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200400" y="3279547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28800" y="3247430"/>
              <a:ext cx="152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Debit or Credit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152400" y="2943225"/>
            <a:ext cx="822960" cy="1645920"/>
            <a:chOff x="1239094" y="2867025"/>
            <a:chExt cx="822960" cy="16459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924894" y="2867025"/>
              <a:ext cx="0" cy="164592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787734" y="3122563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9094" y="3090446"/>
              <a:ext cx="576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Date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3200400" y="1981200"/>
            <a:ext cx="6172200" cy="2590800"/>
            <a:chOff x="2133600" y="1981200"/>
            <a:chExt cx="6172200" cy="2590800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2133600" y="1981200"/>
              <a:ext cx="3352800" cy="2590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8"/>
            <p:cNvGrpSpPr/>
            <p:nvPr/>
          </p:nvGrpSpPr>
          <p:grpSpPr>
            <a:xfrm>
              <a:off x="5105400" y="1981200"/>
              <a:ext cx="3200400" cy="350520"/>
              <a:chOff x="2710815" y="3200400"/>
              <a:chExt cx="3200400" cy="35052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625215" y="3200400"/>
                <a:ext cx="2286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</a:rPr>
                  <a:t>Journal Number</a:t>
                </a:r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2710815" y="327660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11" name="Group 29"/>
          <p:cNvGrpSpPr/>
          <p:nvPr/>
        </p:nvGrpSpPr>
        <p:grpSpPr>
          <a:xfrm>
            <a:off x="5715000" y="4459224"/>
            <a:ext cx="2858200" cy="338554"/>
            <a:chOff x="3733800" y="5449824"/>
            <a:chExt cx="2858200" cy="338554"/>
          </a:xfrm>
        </p:grpSpPr>
        <p:grpSp>
          <p:nvGrpSpPr>
            <p:cNvPr id="12" name="Group 40"/>
            <p:cNvGrpSpPr/>
            <p:nvPr/>
          </p:nvGrpSpPr>
          <p:grpSpPr>
            <a:xfrm>
              <a:off x="3733800" y="5486400"/>
              <a:ext cx="1295400" cy="274320"/>
              <a:chOff x="3733800" y="4114800"/>
              <a:chExt cx="1295400" cy="274320"/>
            </a:xfrm>
          </p:grpSpPr>
          <p:sp>
            <p:nvSpPr>
              <p:cNvPr id="33" name="Line 16"/>
              <p:cNvSpPr>
                <a:spLocks noChangeShapeType="1"/>
              </p:cNvSpPr>
              <p:nvPr/>
            </p:nvSpPr>
            <p:spPr bwMode="auto">
              <a:xfrm>
                <a:off x="3733800" y="4267200"/>
                <a:ext cx="1188720" cy="0"/>
              </a:xfrm>
              <a:prstGeom prst="line">
                <a:avLst/>
              </a:prstGeom>
              <a:solidFill>
                <a:srgbClr val="CC0000"/>
              </a:solidFill>
              <a:ln w="38100">
                <a:solidFill>
                  <a:srgbClr val="00B0F0"/>
                </a:solidFill>
                <a:round/>
                <a:headEnd type="triangl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Rectangle 10"/>
              <p:cNvSpPr>
                <a:spLocks noChangeArrowheads="1"/>
              </p:cNvSpPr>
              <p:nvPr/>
            </p:nvSpPr>
            <p:spPr bwMode="auto">
              <a:xfrm>
                <a:off x="4754880" y="411480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029200" y="5449824"/>
              <a:ext cx="156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Account Balance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457200" y="5867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1</a:t>
            </a: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2667000" y="5867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2</a:t>
            </a:r>
          </a:p>
        </p:txBody>
      </p:sp>
      <p:grpSp>
        <p:nvGrpSpPr>
          <p:cNvPr id="14" name="Group 36"/>
          <p:cNvGrpSpPr/>
          <p:nvPr/>
        </p:nvGrpSpPr>
        <p:grpSpPr>
          <a:xfrm>
            <a:off x="4267200" y="3048000"/>
            <a:ext cx="3886200" cy="643354"/>
            <a:chOff x="2057400" y="3159562"/>
            <a:chExt cx="3886200" cy="643354"/>
          </a:xfrm>
        </p:grpSpPr>
        <p:cxnSp>
          <p:nvCxnSpPr>
            <p:cNvPr id="38" name="Straight Arrow Connector 37"/>
            <p:cNvCxnSpPr/>
            <p:nvPr/>
          </p:nvCxnSpPr>
          <p:spPr>
            <a:xfrm flipH="1" flipV="1">
              <a:off x="2057400" y="3159562"/>
              <a:ext cx="18288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3383280" y="3494842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43400" y="3464362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Account Number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3904488" y="5867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3</a:t>
            </a: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6477000" y="58674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4</a:t>
            </a: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6400800" y="48768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600" b="1" dirty="0" smtClean="0"/>
              <a:t>5</a:t>
            </a:r>
          </a:p>
        </p:txBody>
      </p:sp>
      <p:grpSp>
        <p:nvGrpSpPr>
          <p:cNvPr id="17" name="Group 62"/>
          <p:cNvGrpSpPr/>
          <p:nvPr/>
        </p:nvGrpSpPr>
        <p:grpSpPr>
          <a:xfrm>
            <a:off x="304800" y="4876800"/>
            <a:ext cx="6446520" cy="1335024"/>
            <a:chOff x="304800" y="4876800"/>
            <a:chExt cx="6446520" cy="1335024"/>
          </a:xfrm>
        </p:grpSpPr>
        <p:pic>
          <p:nvPicPr>
            <p:cNvPr id="57" name="Picture 56" descr="Chapter 10_Page 304_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4876800"/>
              <a:ext cx="6318504" cy="1335024"/>
            </a:xfrm>
            <a:prstGeom prst="rect">
              <a:avLst/>
            </a:prstGeom>
          </p:spPr>
        </p:pic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533400" y="5867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1</a:t>
              </a:r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2743200" y="5867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2</a:t>
              </a: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3980688" y="5867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3</a:t>
              </a: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6477000" y="5867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4</a:t>
              </a: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6400800" y="48768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5</a:t>
              </a:r>
            </a:p>
          </p:txBody>
        </p:sp>
      </p:grpSp>
      <p:grpSp>
        <p:nvGrpSpPr>
          <p:cNvPr id="21" name="Group 70"/>
          <p:cNvGrpSpPr/>
          <p:nvPr/>
        </p:nvGrpSpPr>
        <p:grpSpPr>
          <a:xfrm>
            <a:off x="304800" y="4876800"/>
            <a:ext cx="6553200" cy="1447800"/>
            <a:chOff x="1143000" y="2362200"/>
            <a:chExt cx="6553200" cy="1447800"/>
          </a:xfrm>
        </p:grpSpPr>
        <p:sp>
          <p:nvSpPr>
            <p:cNvPr id="72" name="Rectangle 71"/>
            <p:cNvSpPr/>
            <p:nvPr/>
          </p:nvSpPr>
          <p:spPr>
            <a:xfrm>
              <a:off x="1143000" y="2362200"/>
              <a:ext cx="6553200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Chapter 10_Page 304_5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2362200"/>
              <a:ext cx="6327648" cy="1161288"/>
            </a:xfrm>
            <a:prstGeom prst="rect">
              <a:avLst/>
            </a:prstGeom>
          </p:spPr>
        </p:pic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1295400" y="3200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1</a:t>
              </a:r>
            </a:p>
          </p:txBody>
        </p:sp>
        <p:sp>
          <p:nvSpPr>
            <p:cNvPr id="75" name="Rectangle 7"/>
            <p:cNvSpPr>
              <a:spLocks noChangeArrowheads="1"/>
            </p:cNvSpPr>
            <p:nvPr/>
          </p:nvSpPr>
          <p:spPr bwMode="auto">
            <a:xfrm>
              <a:off x="3505200" y="3200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2</a:t>
              </a:r>
            </a:p>
          </p:txBody>
        </p:sp>
        <p:sp>
          <p:nvSpPr>
            <p:cNvPr id="76" name="Rectangle 7"/>
            <p:cNvSpPr>
              <a:spLocks noChangeArrowheads="1"/>
            </p:cNvSpPr>
            <p:nvPr/>
          </p:nvSpPr>
          <p:spPr bwMode="auto">
            <a:xfrm>
              <a:off x="4983480" y="3200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3</a:t>
              </a:r>
            </a:p>
          </p:txBody>
        </p:sp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6553200" y="32004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4</a:t>
              </a:r>
            </a:p>
          </p:txBody>
        </p:sp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7239000" y="23622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5</a:t>
              </a:r>
            </a:p>
          </p:txBody>
        </p:sp>
      </p:grpSp>
      <p:grpSp>
        <p:nvGrpSpPr>
          <p:cNvPr id="25" name="Group 78"/>
          <p:cNvGrpSpPr/>
          <p:nvPr/>
        </p:nvGrpSpPr>
        <p:grpSpPr>
          <a:xfrm>
            <a:off x="304800" y="4867835"/>
            <a:ext cx="6553200" cy="1447800"/>
            <a:chOff x="914400" y="2133600"/>
            <a:chExt cx="6553200" cy="1447800"/>
          </a:xfrm>
        </p:grpSpPr>
        <p:sp>
          <p:nvSpPr>
            <p:cNvPr id="80" name="Rectangle 79"/>
            <p:cNvSpPr/>
            <p:nvPr/>
          </p:nvSpPr>
          <p:spPr>
            <a:xfrm>
              <a:off x="914400" y="2133600"/>
              <a:ext cx="6553200" cy="144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 descr="Chapter 10_Page 304_6.jpg"/>
            <p:cNvPicPr>
              <a:picLocks noChangeAspect="1"/>
            </p:cNvPicPr>
            <p:nvPr/>
          </p:nvPicPr>
          <p:blipFill>
            <a:blip r:embed="rId7" cstate="print"/>
            <a:srcRect b="15823"/>
            <a:stretch>
              <a:fillRect/>
            </a:stretch>
          </p:blipFill>
          <p:spPr>
            <a:xfrm>
              <a:off x="914400" y="2133600"/>
              <a:ext cx="6327648" cy="1269342"/>
            </a:xfrm>
            <a:prstGeom prst="rect">
              <a:avLst/>
            </a:prstGeom>
          </p:spPr>
        </p:pic>
        <p:sp>
          <p:nvSpPr>
            <p:cNvPr id="82" name="Rectangle 7"/>
            <p:cNvSpPr>
              <a:spLocks noChangeArrowheads="1"/>
            </p:cNvSpPr>
            <p:nvPr/>
          </p:nvSpPr>
          <p:spPr bwMode="auto">
            <a:xfrm>
              <a:off x="1075765" y="31242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1</a:t>
              </a:r>
            </a:p>
          </p:txBody>
        </p:sp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3307080" y="31242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2</a:t>
              </a:r>
            </a:p>
          </p:txBody>
        </p:sp>
        <p:sp>
          <p:nvSpPr>
            <p:cNvPr id="84" name="Rectangle 7"/>
            <p:cNvSpPr>
              <a:spLocks noChangeArrowheads="1"/>
            </p:cNvSpPr>
            <p:nvPr/>
          </p:nvSpPr>
          <p:spPr bwMode="auto">
            <a:xfrm>
              <a:off x="4782670" y="31242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3</a:t>
              </a:r>
            </a:p>
          </p:txBody>
        </p:sp>
        <p:sp>
          <p:nvSpPr>
            <p:cNvPr id="85" name="Rectangle 7"/>
            <p:cNvSpPr>
              <a:spLocks noChangeArrowheads="1"/>
            </p:cNvSpPr>
            <p:nvPr/>
          </p:nvSpPr>
          <p:spPr bwMode="auto">
            <a:xfrm>
              <a:off x="6324600" y="31242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4</a:t>
              </a:r>
            </a:p>
          </p:txBody>
        </p:sp>
        <p:sp>
          <p:nvSpPr>
            <p:cNvPr id="86" name="Rectangle 7"/>
            <p:cNvSpPr>
              <a:spLocks noChangeArrowheads="1"/>
            </p:cNvSpPr>
            <p:nvPr/>
          </p:nvSpPr>
          <p:spPr bwMode="auto">
            <a:xfrm>
              <a:off x="7040880" y="220980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600" b="1" dirty="0" smtClean="0"/>
                <a:t>5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1" grpId="0" animBg="1"/>
      <p:bldP spid="42" grpId="0" animBg="1"/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Completed Accounts Receivable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Chapter 10_Page 307.jpg"/>
          <p:cNvPicPr>
            <a:picLocks noChangeAspect="1"/>
          </p:cNvPicPr>
          <p:nvPr/>
        </p:nvPicPr>
        <p:blipFill>
          <a:blip r:embed="rId2" cstate="print"/>
          <a:srcRect b="54575"/>
          <a:stretch>
            <a:fillRect/>
          </a:stretch>
        </p:blipFill>
        <p:spPr>
          <a:xfrm>
            <a:off x="228600" y="1600200"/>
            <a:ext cx="4489938" cy="3115235"/>
          </a:xfrm>
          <a:prstGeom prst="rect">
            <a:avLst/>
          </a:prstGeom>
        </p:spPr>
      </p:pic>
      <p:pic>
        <p:nvPicPr>
          <p:cNvPr id="13" name="Picture 12" descr="Chapter 10_Page 307.jpg"/>
          <p:cNvPicPr>
            <a:picLocks noChangeAspect="1"/>
          </p:cNvPicPr>
          <p:nvPr/>
        </p:nvPicPr>
        <p:blipFill>
          <a:blip r:embed="rId2" cstate="print"/>
          <a:srcRect l="7987" t="46275"/>
          <a:stretch>
            <a:fillRect/>
          </a:stretch>
        </p:blipFill>
        <p:spPr>
          <a:xfrm>
            <a:off x="4572000" y="1600200"/>
            <a:ext cx="4131348" cy="368449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Proving the Accounts Receivable Ledger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listing of customer accounts, account balances, and total amount due from all customers is called a </a:t>
            </a:r>
            <a:r>
              <a:rPr lang="en-US" sz="2800" b="1" dirty="0" smtClean="0">
                <a:solidFill>
                  <a:srgbClr val="0070C0"/>
                </a:solidFill>
              </a:rPr>
              <a:t>schedule of accounts receivable</a:t>
            </a:r>
            <a:r>
              <a:rPr lang="en-US" sz="2800" dirty="0" smtClean="0"/>
              <a:t>. </a:t>
            </a:r>
          </a:p>
          <a:p>
            <a:pPr lvl="1"/>
            <a:r>
              <a:rPr lang="en-US" sz="2400" dirty="0" smtClean="0"/>
              <a:t>Some businesses call the listing the </a:t>
            </a:r>
            <a:r>
              <a:rPr lang="en-US" sz="2400" i="1" dirty="0" smtClean="0">
                <a:solidFill>
                  <a:srgbClr val="0070C0"/>
                </a:solidFill>
              </a:rPr>
              <a:t>accounts receivable trial balance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 descr="Chapter 10_Page 3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4256" y="3581400"/>
            <a:ext cx="5443560" cy="2785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1.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From which column of the cash receipts journal are amounts posted individually to the accounts receivable ledger?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Accounts Receivable Credit column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2.</a:t>
            </a:r>
            <a:r>
              <a:rPr lang="en-US" sz="2800" dirty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	What is another name for the schedule of accounts receivable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Accounts receivable trial balance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10-4</a:t>
            </a:r>
            <a:br>
              <a:rPr lang="en-US" dirty="0" smtClean="0"/>
            </a:br>
            <a:r>
              <a:rPr lang="en-US" dirty="0" smtClean="0"/>
              <a:t>On You Own 10-4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10-1 thru 10-4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309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All 3 tabs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10-1 thru 10-4 </a:t>
            </a:r>
            <a:r>
              <a:rPr lang="en-US" dirty="0" smtClean="0"/>
              <a:t>own</a:t>
            </a:r>
            <a:r>
              <a:rPr lang="en-US" dirty="0" smtClean="0"/>
              <a:t> </a:t>
            </a:r>
            <a:r>
              <a:rPr lang="en-US" dirty="0" smtClean="0"/>
              <a:t>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309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All 3 tabs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10-1 thru 10-4 Application Problem</a:t>
            </a:r>
          </a:p>
          <a:p>
            <a:pPr lvl="1"/>
            <a:r>
              <a:rPr lang="en-US" dirty="0" smtClean="0"/>
              <a:t>Excel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10 </a:t>
            </a:r>
            <a:r>
              <a:rPr lang="en-US" dirty="0"/>
              <a:t>Mastery Problem</a:t>
            </a:r>
          </a:p>
          <a:p>
            <a:pPr lvl="1"/>
            <a:r>
              <a:rPr lang="en-US" dirty="0" smtClean="0"/>
              <a:t>Peachtree</a:t>
            </a:r>
          </a:p>
          <a:p>
            <a:pPr lvl="1"/>
            <a:endParaRPr lang="en-US" dirty="0" smtClean="0"/>
          </a:p>
          <a:p>
            <a:r>
              <a:rPr lang="en-US" smtClean="0"/>
              <a:t>10 </a:t>
            </a:r>
            <a:r>
              <a:rPr lang="en-US" dirty="0"/>
              <a:t>Challenge Problem</a:t>
            </a:r>
          </a:p>
          <a:p>
            <a:pPr lvl="1"/>
            <a:r>
              <a:rPr lang="en-US" dirty="0" smtClean="0"/>
              <a:t>Peachtree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10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10 </a:t>
            </a:r>
            <a:r>
              <a:rPr lang="en-US" dirty="0"/>
              <a:t>Review (</a:t>
            </a:r>
            <a:r>
              <a:rPr lang="en-US" dirty="0" err="1"/>
              <a:t>ExamView</a:t>
            </a:r>
            <a:r>
              <a:rPr lang="en-US" dirty="0"/>
              <a:t>)	</a:t>
            </a:r>
          </a:p>
          <a:p>
            <a:pPr lvl="1"/>
            <a:r>
              <a:rPr lang="en-US" dirty="0" smtClean="0"/>
              <a:t>90 % or Greater </a:t>
            </a:r>
          </a:p>
          <a:p>
            <a:pPr lvl="2"/>
            <a:r>
              <a:rPr lang="en-US" dirty="0" smtClean="0"/>
              <a:t>5 Point Bonus on Unit 1 Concept Quiz (20% Bonus)</a:t>
            </a:r>
          </a:p>
          <a:p>
            <a:r>
              <a:rPr lang="en-US" dirty="0"/>
              <a:t>Unit </a:t>
            </a:r>
            <a:r>
              <a:rPr lang="en-US" dirty="0" smtClean="0"/>
              <a:t>10 </a:t>
            </a:r>
            <a:r>
              <a:rPr lang="en-US" dirty="0"/>
              <a:t>Part 1 Quiz (</a:t>
            </a:r>
            <a:r>
              <a:rPr lang="en-US" dirty="0" err="1"/>
              <a:t>ExamView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Concepts – 25 Questions (25 Points)</a:t>
            </a:r>
          </a:p>
          <a:p>
            <a:r>
              <a:rPr lang="en-US" dirty="0"/>
              <a:t>Unit </a:t>
            </a:r>
            <a:r>
              <a:rPr lang="en-US" dirty="0" smtClean="0"/>
              <a:t>10 </a:t>
            </a:r>
            <a:r>
              <a:rPr lang="en-US" dirty="0"/>
              <a:t>Part 2 Quiz (Excel)</a:t>
            </a:r>
          </a:p>
          <a:p>
            <a:pPr lvl="2"/>
            <a:r>
              <a:rPr lang="en-US" dirty="0" smtClean="0"/>
              <a:t>Skills (30 Points)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Sales Tax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tax on a sale of merchandise or services is called a </a:t>
            </a:r>
            <a:r>
              <a:rPr lang="en-US" b="1" dirty="0" smtClean="0">
                <a:solidFill>
                  <a:srgbClr val="0070C0"/>
                </a:solidFill>
              </a:rPr>
              <a:t>sales tax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Sales Journal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sales journal </a:t>
            </a:r>
            <a:r>
              <a:rPr lang="en-US" dirty="0" smtClean="0"/>
              <a:t>is a special journal used to record only sales of merchandise on account.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Chapter 10_Page 287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429000"/>
            <a:ext cx="8229600" cy="1844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8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Invoice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Chapter 10_Page 287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914525"/>
            <a:ext cx="6400800" cy="4284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Sale on Account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Chapter 10_Page 288.jpg"/>
          <p:cNvPicPr>
            <a:picLocks noChangeAspect="1"/>
          </p:cNvPicPr>
          <p:nvPr/>
        </p:nvPicPr>
        <p:blipFill>
          <a:blip r:embed="rId2" cstate="print"/>
          <a:srcRect b="25559"/>
          <a:stretch>
            <a:fillRect/>
          </a:stretch>
        </p:blipFill>
        <p:spPr>
          <a:xfrm>
            <a:off x="533400" y="3989295"/>
            <a:ext cx="6163056" cy="1065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57200" y="1600200"/>
            <a:ext cx="5943600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 smtClean="0"/>
              <a:t>November 4. Sold merchandise on account to Wells Apartments, $454.50, plus sales tax, $27.27; total, $481.77.  Sales Invoice No. 498.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1000" y="3429000"/>
            <a:ext cx="1006684" cy="1371600"/>
            <a:chOff x="1066800" y="2819400"/>
            <a:chExt cx="1006684" cy="13716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249680" y="2895600"/>
              <a:ext cx="198120" cy="1295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7800" y="2819400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Date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56832" y="2345323"/>
            <a:ext cx="2286000" cy="675620"/>
            <a:chOff x="5753034" y="2709446"/>
            <a:chExt cx="2871269" cy="675620"/>
          </a:xfrm>
        </p:grpSpPr>
        <p:grpSp>
          <p:nvGrpSpPr>
            <p:cNvPr id="28" name="Group 55"/>
            <p:cNvGrpSpPr/>
            <p:nvPr/>
          </p:nvGrpSpPr>
          <p:grpSpPr>
            <a:xfrm>
              <a:off x="5753034" y="2709446"/>
              <a:ext cx="2871269" cy="675620"/>
              <a:chOff x="5753034" y="2709446"/>
              <a:chExt cx="2871269" cy="67562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753034" y="2709446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/>
            <p:cNvSpPr/>
            <p:nvPr/>
          </p:nvSpPr>
          <p:spPr>
            <a:xfrm>
              <a:off x="7356049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454.50</a:t>
              </a:r>
            </a:p>
          </p:txBody>
        </p:sp>
      </p:grpSp>
      <p:sp>
        <p:nvSpPr>
          <p:cNvPr id="33" name="Down Arrow 32"/>
          <p:cNvSpPr/>
          <p:nvPr/>
        </p:nvSpPr>
        <p:spPr>
          <a:xfrm flipV="1">
            <a:off x="7772400" y="2677018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56832" y="1642646"/>
            <a:ext cx="2286000" cy="675620"/>
            <a:chOff x="5755849" y="1718846"/>
            <a:chExt cx="2928136" cy="675620"/>
          </a:xfrm>
        </p:grpSpPr>
        <p:grpSp>
          <p:nvGrpSpPr>
            <p:cNvPr id="22" name="Group 53"/>
            <p:cNvGrpSpPr/>
            <p:nvPr/>
          </p:nvGrpSpPr>
          <p:grpSpPr>
            <a:xfrm>
              <a:off x="5755849" y="1718846"/>
              <a:ext cx="2928136" cy="675620"/>
              <a:chOff x="5755849" y="1718846"/>
              <a:chExt cx="2928136" cy="67562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812716" y="1718846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Accounts Receivable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127449" y="20287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5862989" y="2025134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481.77</a:t>
              </a:r>
            </a:p>
          </p:txBody>
        </p:sp>
      </p:grpSp>
      <p:sp>
        <p:nvSpPr>
          <p:cNvPr id="34" name="Up Arrow 33"/>
          <p:cNvSpPr/>
          <p:nvPr/>
        </p:nvSpPr>
        <p:spPr>
          <a:xfrm>
            <a:off x="6629400" y="1981200"/>
            <a:ext cx="274320" cy="27432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24000" y="3429000"/>
            <a:ext cx="2086916" cy="1371600"/>
            <a:chOff x="1066800" y="2819400"/>
            <a:chExt cx="2086916" cy="137160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249680" y="2895600"/>
              <a:ext cx="0" cy="1295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47800" y="2819400"/>
              <a:ext cx="17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Customer Name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57600" y="3429000"/>
            <a:ext cx="3505200" cy="1371600"/>
            <a:chOff x="1066800" y="2819400"/>
            <a:chExt cx="3505200" cy="1371600"/>
          </a:xfrm>
        </p:grpSpPr>
        <p:cxnSp>
          <p:nvCxnSpPr>
            <p:cNvPr id="40" name="Straight Arrow Connector 39"/>
            <p:cNvCxnSpPr/>
            <p:nvPr/>
          </p:nvCxnSpPr>
          <p:spPr>
            <a:xfrm flipH="1">
              <a:off x="1066800" y="2971800"/>
              <a:ext cx="18288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7800" y="2819400"/>
              <a:ext cx="31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 Invoice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200" y="4953000"/>
            <a:ext cx="4114800" cy="750332"/>
            <a:chOff x="-2224678" y="2438400"/>
            <a:chExt cx="4114800" cy="750332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1295400" y="2438400"/>
              <a:ext cx="594722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2224678" y="2819400"/>
              <a:ext cx="3291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Total Amount Owed by Customer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86400" y="4953000"/>
            <a:ext cx="1143000" cy="750332"/>
            <a:chOff x="963955" y="2438400"/>
            <a:chExt cx="1143000" cy="750332"/>
          </a:xfrm>
        </p:grpSpPr>
        <p:cxnSp>
          <p:nvCxnSpPr>
            <p:cNvPr id="48" name="Straight Arrow Connector 47"/>
            <p:cNvCxnSpPr/>
            <p:nvPr/>
          </p:nvCxnSpPr>
          <p:spPr>
            <a:xfrm flipH="1" flipV="1">
              <a:off x="963955" y="2438400"/>
              <a:ext cx="331445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47800" y="28194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00800" y="4953000"/>
            <a:ext cx="2080924" cy="750332"/>
            <a:chOff x="381000" y="2438400"/>
            <a:chExt cx="2080924" cy="750332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381000" y="2438400"/>
              <a:ext cx="914400" cy="609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1066800" y="282118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47800" y="2819400"/>
              <a:ext cx="1014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Sales Tax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56832" y="3048000"/>
            <a:ext cx="2286000" cy="675620"/>
            <a:chOff x="5753034" y="2709446"/>
            <a:chExt cx="2871269" cy="675620"/>
          </a:xfrm>
        </p:grpSpPr>
        <p:grpSp>
          <p:nvGrpSpPr>
            <p:cNvPr id="56" name="Group 55"/>
            <p:cNvGrpSpPr/>
            <p:nvPr/>
          </p:nvGrpSpPr>
          <p:grpSpPr>
            <a:xfrm>
              <a:off x="5753034" y="2709446"/>
              <a:ext cx="2871269" cy="675620"/>
              <a:chOff x="5753034" y="2709446"/>
              <a:chExt cx="2871269" cy="67562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753034" y="2709446"/>
                <a:ext cx="287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/>
                  <a:t>Sales Tax Payable</a:t>
                </a: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/>
            <p:cNvSpPr/>
            <p:nvPr/>
          </p:nvSpPr>
          <p:spPr>
            <a:xfrm>
              <a:off x="7356049" y="3019306"/>
              <a:ext cx="12644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/>
                <a:t>27.27</a:t>
              </a:r>
            </a:p>
          </p:txBody>
        </p:sp>
      </p:grpSp>
      <p:sp>
        <p:nvSpPr>
          <p:cNvPr id="61" name="Down Arrow 60"/>
          <p:cNvSpPr/>
          <p:nvPr/>
        </p:nvSpPr>
        <p:spPr>
          <a:xfrm flipV="1">
            <a:off x="7772400" y="3379695"/>
            <a:ext cx="274320" cy="27432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  <p:bldP spid="34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10-1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MyriadPro-Regular"/>
                <a:ea typeface="Times New Roman"/>
                <a:cs typeface="MyriadPro-Regular"/>
              </a:rPr>
              <a:t>1.	</a:t>
            </a:r>
            <a:r>
              <a:rPr lang="en-US" sz="2800" dirty="0" smtClean="0">
                <a:solidFill>
                  <a:srgbClr val="000000"/>
                </a:solidFill>
                <a:latin typeface="MyriadPro-Regular"/>
                <a:ea typeface="Times New Roman"/>
                <a:cs typeface="MyriadPro-Regular"/>
              </a:rPr>
              <a:t>How are selling price and markup related?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514600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Times New Roman"/>
                <a:cs typeface="Times-Roman"/>
              </a:rPr>
              <a:t>Markup is the amount added to the cost of merchandise to set the selling price.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10-1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E67089-3575-4FF2-9521-0D40F976B1A8}"/>
</file>

<file path=customXml/itemProps2.xml><?xml version="1.0" encoding="utf-8"?>
<ds:datastoreItem xmlns:ds="http://schemas.openxmlformats.org/officeDocument/2006/customXml" ds:itemID="{57221EE9-EB45-413A-BECD-5A85617CBD13}"/>
</file>

<file path=customXml/itemProps3.xml><?xml version="1.0" encoding="utf-8"?>
<ds:datastoreItem xmlns:ds="http://schemas.openxmlformats.org/officeDocument/2006/customXml" ds:itemID="{282D8A53-D438-410C-92A5-B02B46BCEB6D}"/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1597</Words>
  <Application>Microsoft Office PowerPoint</Application>
  <PresentationFormat>On-screen Show (4:3)</PresentationFormat>
  <Paragraphs>513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AGaramondPro-Regular</vt:lpstr>
      <vt:lpstr>Arial</vt:lpstr>
      <vt:lpstr>Calibri</vt:lpstr>
      <vt:lpstr>MyriadPro-Regular</vt:lpstr>
      <vt:lpstr>Times New Roman</vt:lpstr>
      <vt:lpstr>Times-Roman</vt:lpstr>
      <vt:lpstr>Wingdings</vt:lpstr>
      <vt:lpstr>Custom Design</vt:lpstr>
      <vt:lpstr>PowerPoint Presentation</vt:lpstr>
      <vt:lpstr>Subsidiary Ledgers and Controlling Accounts</vt:lpstr>
      <vt:lpstr>Subsidiary Ledgers and Controlling Accounts</vt:lpstr>
      <vt:lpstr>Subsidiary Ledger Form</vt:lpstr>
      <vt:lpstr>Sales Tax</vt:lpstr>
      <vt:lpstr>Sales Journal</vt:lpstr>
      <vt:lpstr>Sales Invoice</vt:lpstr>
      <vt:lpstr>Sale on Account</vt:lpstr>
      <vt:lpstr>Lesson 10-1 Audit Your Understanding</vt:lpstr>
      <vt:lpstr>Lesson 10-1 Audit Your Understanding</vt:lpstr>
      <vt:lpstr>Lesson 10-1 Audit Your Understanding</vt:lpstr>
      <vt:lpstr>Lesson 10-1 Audit Your Understanding</vt:lpstr>
      <vt:lpstr>Lesson 10-1 Audit Your Understanding</vt:lpstr>
      <vt:lpstr>Lesson 10-1 Audit Your Understanding</vt:lpstr>
      <vt:lpstr>Work Together 10-1 On You Own 10-1</vt:lpstr>
      <vt:lpstr>PowerPoint Presentation</vt:lpstr>
      <vt:lpstr>Posting from a Sales Journal to an Accounts Receivable Ledger</vt:lpstr>
      <vt:lpstr>Totaling, Proving, and Ruling a Sales Journal</vt:lpstr>
      <vt:lpstr>Posting Totals of a Sales Journal to a General Ledger </vt:lpstr>
      <vt:lpstr>Lesson 10-2 Audit Your Understanding</vt:lpstr>
      <vt:lpstr>Lesson 10-2 Audit Your Understanding</vt:lpstr>
      <vt:lpstr>Work Together 10-2 On You Own 10-2</vt:lpstr>
      <vt:lpstr>PowerPoint Presentation</vt:lpstr>
      <vt:lpstr>Processing Sales Transactions</vt:lpstr>
      <vt:lpstr>Terminal Summary</vt:lpstr>
      <vt:lpstr>Processing Credit Cards</vt:lpstr>
      <vt:lpstr>Batch Report</vt:lpstr>
      <vt:lpstr>Cash Receipts Journal</vt:lpstr>
      <vt:lpstr>Cash and Credit Card Sales</vt:lpstr>
      <vt:lpstr>Cash Receipts on Account</vt:lpstr>
      <vt:lpstr>Calculating Cash Receipts on Account with Sales Discount</vt:lpstr>
      <vt:lpstr>Journalizing Cash Receipts on Account with Sales Discounts</vt:lpstr>
      <vt:lpstr>Lesson 10-3 Audit Your Understanding</vt:lpstr>
      <vt:lpstr>Lesson 10-3 Audit Your Understanding</vt:lpstr>
      <vt:lpstr>Lesson 10-3 Audit Your Understanding</vt:lpstr>
      <vt:lpstr>Work Together 10-3 On You Own 10-3</vt:lpstr>
      <vt:lpstr>PowerPoint Presentation</vt:lpstr>
      <vt:lpstr>Posting from a Cash Receipts Journal to an Accounts Receivable Ledger</vt:lpstr>
      <vt:lpstr>Totaling, Proving, and Ruling a Cash Receipts Journal</vt:lpstr>
      <vt:lpstr>Proving Cash at the End of a Month</vt:lpstr>
      <vt:lpstr>Posting Special Amount Column Totals of a Cash Receipts Journal to a General Ledger</vt:lpstr>
      <vt:lpstr>Completed Accounts Receivable Ledger</vt:lpstr>
      <vt:lpstr>Proving the Accounts Receivable Ledger</vt:lpstr>
      <vt:lpstr>Lesson 10-4 Audit Your Understanding</vt:lpstr>
      <vt:lpstr>Lesson 10-4 Audit Your Understanding</vt:lpstr>
      <vt:lpstr>Work Together 10-4 On You Own 10-4</vt:lpstr>
      <vt:lpstr>Application Problems</vt:lpstr>
      <vt:lpstr>Unit 10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BILL</cp:lastModifiedBy>
  <cp:revision>274</cp:revision>
  <dcterms:created xsi:type="dcterms:W3CDTF">2012-07-02T15:51:50Z</dcterms:created>
  <dcterms:modified xsi:type="dcterms:W3CDTF">2016-02-07T15:58:09Z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2000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